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Consolas" panose="020B0609020204030204" pitchFamily="49"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C5B783-D71E-40E2-B86D-BE66497182A4}">
  <a:tblStyle styleId="{09C5B783-D71E-40E2-B86D-BE66497182A4}"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71d2a0981f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71d2a0981f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71d2a0981f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1d2a0981f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23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23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23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4000"/>
              <a:buNone/>
              <a:defRPr sz="4000"/>
            </a:lvl1pPr>
            <a:lvl2pPr lvl="1" algn="l" rtl="0">
              <a:lnSpc>
                <a:spcPct val="100000"/>
              </a:lnSpc>
              <a:spcBef>
                <a:spcPts val="0"/>
              </a:spcBef>
              <a:spcAft>
                <a:spcPts val="0"/>
              </a:spcAft>
              <a:buSzPts val="4000"/>
              <a:buNone/>
              <a:defRPr sz="4000"/>
            </a:lvl2pPr>
            <a:lvl3pPr lvl="2" algn="l" rtl="0">
              <a:lnSpc>
                <a:spcPct val="100000"/>
              </a:lnSpc>
              <a:spcBef>
                <a:spcPts val="0"/>
              </a:spcBef>
              <a:spcAft>
                <a:spcPts val="0"/>
              </a:spcAft>
              <a:buSzPts val="4000"/>
              <a:buNone/>
              <a:defRPr sz="4000"/>
            </a:lvl3pPr>
            <a:lvl4pPr lvl="3" algn="l" rtl="0">
              <a:lnSpc>
                <a:spcPct val="100000"/>
              </a:lnSpc>
              <a:spcBef>
                <a:spcPts val="0"/>
              </a:spcBef>
              <a:spcAft>
                <a:spcPts val="0"/>
              </a:spcAft>
              <a:buSzPts val="4000"/>
              <a:buNone/>
              <a:defRPr sz="4000"/>
            </a:lvl4pPr>
            <a:lvl5pPr lvl="4" algn="l" rtl="0">
              <a:lnSpc>
                <a:spcPct val="100000"/>
              </a:lnSpc>
              <a:spcBef>
                <a:spcPts val="0"/>
              </a:spcBef>
              <a:spcAft>
                <a:spcPts val="0"/>
              </a:spcAft>
              <a:buSzPts val="4000"/>
              <a:buNone/>
              <a:defRPr sz="4000"/>
            </a:lvl5pPr>
            <a:lvl6pPr lvl="5" algn="l" rtl="0">
              <a:lnSpc>
                <a:spcPct val="100000"/>
              </a:lnSpc>
              <a:spcBef>
                <a:spcPts val="0"/>
              </a:spcBef>
              <a:spcAft>
                <a:spcPts val="0"/>
              </a:spcAft>
              <a:buSzPts val="4000"/>
              <a:buNone/>
              <a:defRPr sz="4000"/>
            </a:lvl6pPr>
            <a:lvl7pPr lvl="6" algn="l" rtl="0">
              <a:lnSpc>
                <a:spcPct val="100000"/>
              </a:lnSpc>
              <a:spcBef>
                <a:spcPts val="0"/>
              </a:spcBef>
              <a:spcAft>
                <a:spcPts val="0"/>
              </a:spcAft>
              <a:buSzPts val="4000"/>
              <a:buNone/>
              <a:defRPr sz="4000"/>
            </a:lvl7pPr>
            <a:lvl8pPr lvl="7" algn="l" rtl="0">
              <a:lnSpc>
                <a:spcPct val="100000"/>
              </a:lnSpc>
              <a:spcBef>
                <a:spcPts val="0"/>
              </a:spcBef>
              <a:spcAft>
                <a:spcPts val="0"/>
              </a:spcAft>
              <a:buSzPts val="4000"/>
              <a:buNone/>
              <a:defRPr sz="4000"/>
            </a:lvl8pPr>
            <a:lvl9pPr lvl="8" algn="l" rtl="0">
              <a:lnSpc>
                <a:spcPct val="100000"/>
              </a:lnSpc>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sz="1300"/>
            </a:lvl2pPr>
            <a:lvl3pPr lvl="2" algn="l" rtl="0">
              <a:lnSpc>
                <a:spcPct val="100000"/>
              </a:lnSpc>
              <a:spcBef>
                <a:spcPts val="0"/>
              </a:spcBef>
              <a:spcAft>
                <a:spcPts val="0"/>
              </a:spcAft>
              <a:buSzPts val="1300"/>
              <a:buNone/>
              <a:defRPr sz="1300"/>
            </a:lvl3pPr>
            <a:lvl4pPr lvl="3" algn="l" rtl="0">
              <a:lnSpc>
                <a:spcPct val="100000"/>
              </a:lnSpc>
              <a:spcBef>
                <a:spcPts val="0"/>
              </a:spcBef>
              <a:spcAft>
                <a:spcPts val="0"/>
              </a:spcAft>
              <a:buSzPts val="1300"/>
              <a:buNone/>
              <a:defRPr sz="1300"/>
            </a:lvl4pPr>
            <a:lvl5pPr lvl="4" algn="l" rtl="0">
              <a:lnSpc>
                <a:spcPct val="100000"/>
              </a:lnSpc>
              <a:spcBef>
                <a:spcPts val="0"/>
              </a:spcBef>
              <a:spcAft>
                <a:spcPts val="0"/>
              </a:spcAft>
              <a:buSzPts val="1300"/>
              <a:buNone/>
              <a:defRPr sz="1300"/>
            </a:lvl5pPr>
            <a:lvl6pPr lvl="5" algn="l" rtl="0">
              <a:lnSpc>
                <a:spcPct val="100000"/>
              </a:lnSpc>
              <a:spcBef>
                <a:spcPts val="0"/>
              </a:spcBef>
              <a:spcAft>
                <a:spcPts val="0"/>
              </a:spcAft>
              <a:buSzPts val="1300"/>
              <a:buNone/>
              <a:defRPr sz="1300"/>
            </a:lvl6pPr>
            <a:lvl7pPr lvl="6" algn="l" rtl="0">
              <a:lnSpc>
                <a:spcPct val="100000"/>
              </a:lnSpc>
              <a:spcBef>
                <a:spcPts val="0"/>
              </a:spcBef>
              <a:spcAft>
                <a:spcPts val="0"/>
              </a:spcAft>
              <a:buSzPts val="1300"/>
              <a:buNone/>
              <a:defRPr sz="1300"/>
            </a:lvl7pPr>
            <a:lvl8pPr lvl="7" algn="l" rtl="0">
              <a:lnSpc>
                <a:spcPct val="100000"/>
              </a:lnSpc>
              <a:spcBef>
                <a:spcPts val="0"/>
              </a:spcBef>
              <a:spcAft>
                <a:spcPts val="0"/>
              </a:spcAft>
              <a:buSzPts val="1300"/>
              <a:buNone/>
              <a:defRPr sz="1300"/>
            </a:lvl8pPr>
            <a:lvl9pPr lvl="8" algn="l" rtl="0">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5"/>
        <p:cNvGrpSpPr/>
        <p:nvPr/>
      </p:nvGrpSpPr>
      <p:grpSpPr>
        <a:xfrm>
          <a:off x="0" y="0"/>
          <a:ext cx="0" cy="0"/>
          <a:chOff x="0" y="0"/>
          <a:chExt cx="0" cy="0"/>
        </a:xfrm>
      </p:grpSpPr>
      <p:grpSp>
        <p:nvGrpSpPr>
          <p:cNvPr id="86" name="Google Shape;86;p11"/>
          <p:cNvGrpSpPr/>
          <p:nvPr/>
        </p:nvGrpSpPr>
        <p:grpSpPr>
          <a:xfrm>
            <a:off x="4406400" y="0"/>
            <a:ext cx="4737600" cy="5143065"/>
            <a:chOff x="4406400" y="0"/>
            <a:chExt cx="4737600" cy="5143065"/>
          </a:xfrm>
        </p:grpSpPr>
        <p:sp>
          <p:nvSpPr>
            <p:cNvPr id="87" name="Google Shape;87;p11"/>
            <p:cNvSpPr/>
            <p:nvPr/>
          </p:nvSpPr>
          <p:spPr>
            <a:xfrm rot="5400000">
              <a:off x="4408200" y="-1800"/>
              <a:ext cx="4734000" cy="4737600"/>
            </a:xfrm>
            <a:prstGeom prst="diagStripe">
              <a:avLst>
                <a:gd name="adj" fmla="val 49469"/>
              </a:avLst>
            </a:prstGeom>
            <a:solidFill>
              <a:schemeClr val="lt1">
                <a:alpha val="27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1"/>
            <p:cNvSpPr/>
            <p:nvPr/>
          </p:nvSpPr>
          <p:spPr>
            <a:xfrm rot="5400000">
              <a:off x="4841125" y="5700"/>
              <a:ext cx="4298100" cy="4286700"/>
            </a:xfrm>
            <a:prstGeom prst="diagStripe">
              <a:avLst>
                <a:gd name="adj" fmla="val 0"/>
              </a:avLst>
            </a:prstGeom>
            <a:solidFill>
              <a:schemeClr val="lt1">
                <a:alpha val="27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1"/>
            <p:cNvSpPr/>
            <p:nvPr/>
          </p:nvSpPr>
          <p:spPr>
            <a:xfrm rot="-5400000">
              <a:off x="5618399" y="1236468"/>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1"/>
            <p:cNvSpPr/>
            <p:nvPr/>
          </p:nvSpPr>
          <p:spPr>
            <a:xfrm flipH="1">
              <a:off x="5849857" y="1443956"/>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1"/>
            <p:cNvSpPr/>
            <p:nvPr/>
          </p:nvSpPr>
          <p:spPr>
            <a:xfrm rot="-5400000">
              <a:off x="5987081" y="2469465"/>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1"/>
            <p:cNvSpPr/>
            <p:nvPr/>
          </p:nvSpPr>
          <p:spPr>
            <a:xfrm flipH="1">
              <a:off x="6222115" y="2676953"/>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1"/>
            <p:cNvSpPr/>
            <p:nvPr/>
          </p:nvSpPr>
          <p:spPr>
            <a:xfrm rot="-5400000">
              <a:off x="6675341" y="1862018"/>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1"/>
            <p:cNvSpPr/>
            <p:nvPr/>
          </p:nvSpPr>
          <p:spPr>
            <a:xfrm rot="-5400000">
              <a:off x="6861141" y="2477810"/>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flipH="1">
              <a:off x="7965266" y="2692963"/>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p:nvPr/>
          </p:nvSpPr>
          <p:spPr>
            <a:xfrm flipH="1">
              <a:off x="8145082" y="3308755"/>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1"/>
            <p:cNvSpPr/>
            <p:nvPr/>
          </p:nvSpPr>
          <p:spPr>
            <a:xfrm rot="-5400000">
              <a:off x="7047599" y="3095015"/>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1"/>
            <p:cNvSpPr/>
            <p:nvPr/>
          </p:nvSpPr>
          <p:spPr>
            <a:xfrm flipH="1">
              <a:off x="7276649" y="3302502"/>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1"/>
            <p:cNvSpPr/>
            <p:nvPr/>
          </p:nvSpPr>
          <p:spPr>
            <a:xfrm flipH="1">
              <a:off x="7462448" y="3918294"/>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1"/>
            <p:cNvSpPr/>
            <p:nvPr/>
          </p:nvSpPr>
          <p:spPr>
            <a:xfrm rot="-5400000">
              <a:off x="8102491" y="3718473"/>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1"/>
            <p:cNvSpPr/>
            <p:nvPr/>
          </p:nvSpPr>
          <p:spPr>
            <a:xfrm flipH="1">
              <a:off x="8334533" y="3925960"/>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1"/>
            <p:cNvSpPr/>
            <p:nvPr/>
          </p:nvSpPr>
          <p:spPr>
            <a:xfrm rot="-5400000">
              <a:off x="8288290" y="4334265"/>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1"/>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8000"/>
              <a:buNone/>
              <a:defRPr sz="8000"/>
            </a:lvl1pPr>
            <a:lvl2pPr lvl="1" algn="l" rtl="0">
              <a:lnSpc>
                <a:spcPct val="100000"/>
              </a:lnSpc>
              <a:spcBef>
                <a:spcPts val="0"/>
              </a:spcBef>
              <a:spcAft>
                <a:spcPts val="0"/>
              </a:spcAft>
              <a:buSzPts val="8000"/>
              <a:buNone/>
              <a:defRPr sz="8000"/>
            </a:lvl2pPr>
            <a:lvl3pPr lvl="2" algn="l" rtl="0">
              <a:lnSpc>
                <a:spcPct val="100000"/>
              </a:lnSpc>
              <a:spcBef>
                <a:spcPts val="0"/>
              </a:spcBef>
              <a:spcAft>
                <a:spcPts val="0"/>
              </a:spcAft>
              <a:buSzPts val="8000"/>
              <a:buNone/>
              <a:defRPr sz="8000"/>
            </a:lvl3pPr>
            <a:lvl4pPr lvl="3" algn="l" rtl="0">
              <a:lnSpc>
                <a:spcPct val="100000"/>
              </a:lnSpc>
              <a:spcBef>
                <a:spcPts val="0"/>
              </a:spcBef>
              <a:spcAft>
                <a:spcPts val="0"/>
              </a:spcAft>
              <a:buSzPts val="8000"/>
              <a:buNone/>
              <a:defRPr sz="8000"/>
            </a:lvl4pPr>
            <a:lvl5pPr lvl="4" algn="l" rtl="0">
              <a:lnSpc>
                <a:spcPct val="100000"/>
              </a:lnSpc>
              <a:spcBef>
                <a:spcPts val="0"/>
              </a:spcBef>
              <a:spcAft>
                <a:spcPts val="0"/>
              </a:spcAft>
              <a:buSzPts val="8000"/>
              <a:buNone/>
              <a:defRPr sz="8000"/>
            </a:lvl5pPr>
            <a:lvl6pPr lvl="5" algn="l" rtl="0">
              <a:lnSpc>
                <a:spcPct val="100000"/>
              </a:lnSpc>
              <a:spcBef>
                <a:spcPts val="0"/>
              </a:spcBef>
              <a:spcAft>
                <a:spcPts val="0"/>
              </a:spcAft>
              <a:buSzPts val="8000"/>
              <a:buNone/>
              <a:defRPr sz="8000"/>
            </a:lvl6pPr>
            <a:lvl7pPr lvl="6" algn="l" rtl="0">
              <a:lnSpc>
                <a:spcPct val="100000"/>
              </a:lnSpc>
              <a:spcBef>
                <a:spcPts val="0"/>
              </a:spcBef>
              <a:spcAft>
                <a:spcPts val="0"/>
              </a:spcAft>
              <a:buSzPts val="8000"/>
              <a:buNone/>
              <a:defRPr sz="8000"/>
            </a:lvl7pPr>
            <a:lvl8pPr lvl="7" algn="l" rtl="0">
              <a:lnSpc>
                <a:spcPct val="100000"/>
              </a:lnSpc>
              <a:spcBef>
                <a:spcPts val="0"/>
              </a:spcBef>
              <a:spcAft>
                <a:spcPts val="0"/>
              </a:spcAft>
              <a:buSzPts val="8000"/>
              <a:buNone/>
              <a:defRPr sz="8000"/>
            </a:lvl8pPr>
            <a:lvl9pPr lvl="8" algn="l" rtl="0">
              <a:lnSpc>
                <a:spcPct val="100000"/>
              </a:lnSpc>
              <a:spcBef>
                <a:spcPts val="0"/>
              </a:spcBef>
              <a:spcAft>
                <a:spcPts val="0"/>
              </a:spcAft>
              <a:buSzPts val="8000"/>
              <a:buNone/>
              <a:defRPr sz="8000"/>
            </a:lvl9pPr>
          </a:lstStyle>
          <a:p>
            <a:r>
              <a:t>xx%</a:t>
            </a:r>
          </a:p>
        </p:txBody>
      </p:sp>
      <p:sp>
        <p:nvSpPr>
          <p:cNvPr id="106" name="Google Shape;106;p11"/>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07" name="Google Shape;10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3"/>
          <p:cNvGrpSpPr/>
          <p:nvPr/>
        </p:nvGrpSpPr>
        <p:grpSpPr>
          <a:xfrm>
            <a:off x="0" y="381001"/>
            <a:ext cx="1037850" cy="1016288"/>
            <a:chOff x="0" y="381001"/>
            <a:chExt cx="1037850" cy="1016288"/>
          </a:xfrm>
        </p:grpSpPr>
        <p:sp>
          <p:nvSpPr>
            <p:cNvPr id="21" name="Google Shape;21;p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4" name="Google Shape;24;p3"/>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5" name="Google Shape;2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grpSp>
        <p:nvGrpSpPr>
          <p:cNvPr id="27" name="Google Shape;27;p4"/>
          <p:cNvGrpSpPr/>
          <p:nvPr/>
        </p:nvGrpSpPr>
        <p:grpSpPr>
          <a:xfrm>
            <a:off x="0" y="381001"/>
            <a:ext cx="1037850" cy="1016288"/>
            <a:chOff x="0" y="381001"/>
            <a:chExt cx="1037850" cy="1016288"/>
          </a:xfrm>
        </p:grpSpPr>
        <p:sp>
          <p:nvSpPr>
            <p:cNvPr id="28" name="Google Shape;28;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1" name="Google Shape;31;p4"/>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32" name="Google Shape;32;p4"/>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33" name="Google Shape;3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grpSp>
        <p:nvGrpSpPr>
          <p:cNvPr id="35" name="Google Shape;35;p5"/>
          <p:cNvGrpSpPr/>
          <p:nvPr/>
        </p:nvGrpSpPr>
        <p:grpSpPr>
          <a:xfrm>
            <a:off x="0" y="4128572"/>
            <a:ext cx="698925" cy="684657"/>
            <a:chOff x="0" y="3785672"/>
            <a:chExt cx="698925" cy="684657"/>
          </a:xfrm>
        </p:grpSpPr>
        <p:sp>
          <p:nvSpPr>
            <p:cNvPr id="36" name="Google Shape;36;p5"/>
            <p:cNvSpPr/>
            <p:nvPr/>
          </p:nvSpPr>
          <p:spPr>
            <a:xfrm rot="-5400000">
              <a:off x="0" y="3785672"/>
              <a:ext cx="544800" cy="544800"/>
            </a:xfrm>
            <a:prstGeom prst="diagStripe">
              <a:avLst>
                <a:gd name="adj" fmla="val 5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
            <p:cNvSpPr/>
            <p:nvPr/>
          </p:nvSpPr>
          <p:spPr>
            <a:xfrm flipH="1">
              <a:off x="154125" y="3925529"/>
              <a:ext cx="544800" cy="544800"/>
            </a:xfrm>
            <a:prstGeom prst="diagStripe">
              <a:avLst>
                <a:gd name="adj" fmla="val 5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5"/>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300"/>
              <a:buNone/>
              <a:defRPr/>
            </a:lvl1pPr>
          </a:lstStyle>
          <a:p>
            <a:endParaRPr/>
          </a:p>
        </p:txBody>
      </p:sp>
      <p:sp>
        <p:nvSpPr>
          <p:cNvPr id="39" name="Google Shape;39;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grpSp>
        <p:nvGrpSpPr>
          <p:cNvPr id="43" name="Google Shape;43;p7"/>
          <p:cNvGrpSpPr/>
          <p:nvPr/>
        </p:nvGrpSpPr>
        <p:grpSpPr>
          <a:xfrm>
            <a:off x="4406400" y="0"/>
            <a:ext cx="4737600" cy="5143065"/>
            <a:chOff x="4406400" y="0"/>
            <a:chExt cx="4737600" cy="5143065"/>
          </a:xfrm>
        </p:grpSpPr>
        <p:sp>
          <p:nvSpPr>
            <p:cNvPr id="44" name="Google Shape;44;p7"/>
            <p:cNvSpPr/>
            <p:nvPr/>
          </p:nvSpPr>
          <p:spPr>
            <a:xfrm rot="5400000">
              <a:off x="4408200" y="-1800"/>
              <a:ext cx="4734000" cy="4737600"/>
            </a:xfrm>
            <a:prstGeom prst="diagStripe">
              <a:avLst>
                <a:gd name="adj" fmla="val 49469"/>
              </a:avLst>
            </a:prstGeom>
            <a:solidFill>
              <a:schemeClr val="lt1">
                <a:alpha val="27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7"/>
            <p:cNvSpPr/>
            <p:nvPr/>
          </p:nvSpPr>
          <p:spPr>
            <a:xfrm rot="5400000">
              <a:off x="4841125" y="5700"/>
              <a:ext cx="4298100" cy="4286700"/>
            </a:xfrm>
            <a:prstGeom prst="diagStripe">
              <a:avLst>
                <a:gd name="adj" fmla="val 0"/>
              </a:avLst>
            </a:prstGeom>
            <a:solidFill>
              <a:schemeClr val="lt1">
                <a:alpha val="27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7"/>
            <p:cNvSpPr/>
            <p:nvPr/>
          </p:nvSpPr>
          <p:spPr>
            <a:xfrm rot="-5400000">
              <a:off x="5618399" y="1236468"/>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
            <p:cNvSpPr/>
            <p:nvPr/>
          </p:nvSpPr>
          <p:spPr>
            <a:xfrm flipH="1">
              <a:off x="5849857" y="1443956"/>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7"/>
            <p:cNvSpPr/>
            <p:nvPr/>
          </p:nvSpPr>
          <p:spPr>
            <a:xfrm rot="-5400000">
              <a:off x="5987081" y="2469465"/>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7"/>
            <p:cNvSpPr/>
            <p:nvPr/>
          </p:nvSpPr>
          <p:spPr>
            <a:xfrm flipH="1">
              <a:off x="6222115" y="2676953"/>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7"/>
            <p:cNvSpPr/>
            <p:nvPr/>
          </p:nvSpPr>
          <p:spPr>
            <a:xfrm rot="-5400000">
              <a:off x="6675341" y="1862018"/>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7"/>
            <p:cNvSpPr/>
            <p:nvPr/>
          </p:nvSpPr>
          <p:spPr>
            <a:xfrm rot="-5400000">
              <a:off x="6861141" y="2477810"/>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7"/>
            <p:cNvSpPr/>
            <p:nvPr/>
          </p:nvSpPr>
          <p:spPr>
            <a:xfrm flipH="1">
              <a:off x="7965266" y="2692963"/>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7"/>
            <p:cNvSpPr/>
            <p:nvPr/>
          </p:nvSpPr>
          <p:spPr>
            <a:xfrm flipH="1">
              <a:off x="8145082" y="3308755"/>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7"/>
            <p:cNvSpPr/>
            <p:nvPr/>
          </p:nvSpPr>
          <p:spPr>
            <a:xfrm rot="-5400000">
              <a:off x="7047599" y="3095015"/>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7"/>
            <p:cNvSpPr/>
            <p:nvPr/>
          </p:nvSpPr>
          <p:spPr>
            <a:xfrm flipH="1">
              <a:off x="7276649" y="3302502"/>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7"/>
            <p:cNvSpPr/>
            <p:nvPr/>
          </p:nvSpPr>
          <p:spPr>
            <a:xfrm flipH="1">
              <a:off x="7462448" y="3918294"/>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7"/>
            <p:cNvSpPr/>
            <p:nvPr/>
          </p:nvSpPr>
          <p:spPr>
            <a:xfrm rot="-5400000">
              <a:off x="8102491" y="3718473"/>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
            <p:cNvSpPr/>
            <p:nvPr/>
          </p:nvSpPr>
          <p:spPr>
            <a:xfrm flipH="1">
              <a:off x="8334533" y="3925960"/>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
            <p:cNvSpPr/>
            <p:nvPr/>
          </p:nvSpPr>
          <p:spPr>
            <a:xfrm rot="-5400000">
              <a:off x="8288290" y="4334265"/>
              <a:ext cx="808800" cy="808800"/>
            </a:xfrm>
            <a:prstGeom prst="diagStripe">
              <a:avLst>
                <a:gd name="adj" fmla="val 50000"/>
              </a:avLst>
            </a:prstGeom>
            <a:solidFill>
              <a:schemeClr val="lt1">
                <a:alpha val="666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7"/>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3" name="Google Shape;6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grpSp>
        <p:nvGrpSpPr>
          <p:cNvPr id="65" name="Google Shape;65;p8"/>
          <p:cNvGrpSpPr/>
          <p:nvPr/>
        </p:nvGrpSpPr>
        <p:grpSpPr>
          <a:xfrm>
            <a:off x="0" y="381001"/>
            <a:ext cx="1037850" cy="1016288"/>
            <a:chOff x="0" y="381001"/>
            <a:chExt cx="1037850" cy="1016288"/>
          </a:xfrm>
        </p:grpSpPr>
        <p:sp>
          <p:nvSpPr>
            <p:cNvPr id="66" name="Google Shape;66;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 name="Google Shape;68;p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69" name="Google Shape;69;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grpSp>
        <p:nvGrpSpPr>
          <p:cNvPr id="71" name="Google Shape;71;p9"/>
          <p:cNvGrpSpPr/>
          <p:nvPr/>
        </p:nvGrpSpPr>
        <p:grpSpPr>
          <a:xfrm>
            <a:off x="0" y="381001"/>
            <a:ext cx="1037850" cy="1016288"/>
            <a:chOff x="0" y="381001"/>
            <a:chExt cx="1037850" cy="1016288"/>
          </a:xfrm>
        </p:grpSpPr>
        <p:sp>
          <p:nvSpPr>
            <p:cNvPr id="72" name="Google Shape;72;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Google Shape;74;p9"/>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5" name="Google Shape;75;p9"/>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76" name="Google Shape;7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grpSp>
        <p:nvGrpSpPr>
          <p:cNvPr id="78" name="Google Shape;78;p10"/>
          <p:cNvGrpSpPr/>
          <p:nvPr/>
        </p:nvGrpSpPr>
        <p:grpSpPr>
          <a:xfrm>
            <a:off x="0" y="381001"/>
            <a:ext cx="1037850" cy="1016288"/>
            <a:chOff x="0" y="381001"/>
            <a:chExt cx="1037850" cy="1016288"/>
          </a:xfrm>
        </p:grpSpPr>
        <p:sp>
          <p:nvSpPr>
            <p:cNvPr id="79" name="Google Shape;79;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 name="Google Shape;81;p10"/>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82" name="Google Shape;82;p10"/>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300"/>
              <a:buNone/>
              <a:defRPr/>
            </a:lvl1pPr>
            <a:lvl2pPr lvl="1" algn="l" rtl="0">
              <a:lnSpc>
                <a:spcPct val="100000"/>
              </a:lnSpc>
              <a:spcBef>
                <a:spcPts val="0"/>
              </a:spcBef>
              <a:spcAft>
                <a:spcPts val="0"/>
              </a:spcAft>
              <a:buSzPts val="1300"/>
              <a:buNone/>
              <a:defRPr sz="1300"/>
            </a:lvl2pPr>
            <a:lvl3pPr lvl="2" algn="l" rtl="0">
              <a:lnSpc>
                <a:spcPct val="100000"/>
              </a:lnSpc>
              <a:spcBef>
                <a:spcPts val="0"/>
              </a:spcBef>
              <a:spcAft>
                <a:spcPts val="0"/>
              </a:spcAft>
              <a:buSzPts val="1300"/>
              <a:buNone/>
              <a:defRPr sz="1300"/>
            </a:lvl3pPr>
            <a:lvl4pPr lvl="3" algn="l" rtl="0">
              <a:lnSpc>
                <a:spcPct val="100000"/>
              </a:lnSpc>
              <a:spcBef>
                <a:spcPts val="0"/>
              </a:spcBef>
              <a:spcAft>
                <a:spcPts val="0"/>
              </a:spcAft>
              <a:buSzPts val="1300"/>
              <a:buNone/>
              <a:defRPr sz="1300"/>
            </a:lvl4pPr>
            <a:lvl5pPr lvl="4" algn="l" rtl="0">
              <a:lnSpc>
                <a:spcPct val="100000"/>
              </a:lnSpc>
              <a:spcBef>
                <a:spcPts val="0"/>
              </a:spcBef>
              <a:spcAft>
                <a:spcPts val="0"/>
              </a:spcAft>
              <a:buSzPts val="1300"/>
              <a:buNone/>
              <a:defRPr sz="1300"/>
            </a:lvl5pPr>
            <a:lvl6pPr lvl="5" algn="l" rtl="0">
              <a:lnSpc>
                <a:spcPct val="100000"/>
              </a:lnSpc>
              <a:spcBef>
                <a:spcPts val="0"/>
              </a:spcBef>
              <a:spcAft>
                <a:spcPts val="0"/>
              </a:spcAft>
              <a:buSzPts val="1300"/>
              <a:buNone/>
              <a:defRPr sz="1300"/>
            </a:lvl6pPr>
            <a:lvl7pPr lvl="6" algn="l" rtl="0">
              <a:lnSpc>
                <a:spcPct val="100000"/>
              </a:lnSpc>
              <a:spcBef>
                <a:spcPts val="0"/>
              </a:spcBef>
              <a:spcAft>
                <a:spcPts val="0"/>
              </a:spcAft>
              <a:buSzPts val="1300"/>
              <a:buNone/>
              <a:defRPr sz="1300"/>
            </a:lvl7pPr>
            <a:lvl8pPr lvl="7" algn="l" rtl="0">
              <a:lnSpc>
                <a:spcPct val="100000"/>
              </a:lnSpc>
              <a:spcBef>
                <a:spcPts val="0"/>
              </a:spcBef>
              <a:spcAft>
                <a:spcPts val="0"/>
              </a:spcAft>
              <a:buSzPts val="1300"/>
              <a:buNone/>
              <a:defRPr sz="1300"/>
            </a:lvl8pPr>
            <a:lvl9pPr lvl="8" algn="l" rtl="0">
              <a:lnSpc>
                <a:spcPct val="100000"/>
              </a:lnSpc>
              <a:spcBef>
                <a:spcPts val="0"/>
              </a:spcBef>
              <a:spcAft>
                <a:spcPts val="0"/>
              </a:spcAft>
              <a:buSzPts val="1300"/>
              <a:buNone/>
              <a:defRPr sz="1300"/>
            </a:lvl9pPr>
          </a:lstStyle>
          <a:p>
            <a:endParaRPr/>
          </a:p>
        </p:txBody>
      </p:sp>
      <p:sp>
        <p:nvSpPr>
          <p:cNvPr id="83" name="Google Shape;83;p10"/>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hyperlink" Target="https://neurohive.io/en/popular-networks/vgg1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paperswithcode.com/method/inception-v3"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2"/>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s"/>
              <a:t>Image Caption Generation</a:t>
            </a:r>
            <a:endParaRPr/>
          </a:p>
        </p:txBody>
      </p:sp>
      <p:sp>
        <p:nvSpPr>
          <p:cNvPr id="113" name="Google Shape;113;p12"/>
          <p:cNvSpPr txBox="1">
            <a:spLocks noGrp="1"/>
          </p:cNvSpPr>
          <p:nvPr>
            <p:ph type="subTitle" idx="1"/>
          </p:nvPr>
        </p:nvSpPr>
        <p:spPr>
          <a:xfrm>
            <a:off x="5083950" y="3594500"/>
            <a:ext cx="3470700" cy="120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300"/>
              <a:buNone/>
            </a:pPr>
            <a:r>
              <a:rPr lang="es" sz="1400"/>
              <a:t>Satyankar                      2000270100137</a:t>
            </a:r>
            <a:endParaRPr sz="1400"/>
          </a:p>
          <a:p>
            <a:pPr marL="0" lvl="0" indent="0" algn="l" rtl="0">
              <a:lnSpc>
                <a:spcPct val="100000"/>
              </a:lnSpc>
              <a:spcBef>
                <a:spcPts val="1000"/>
              </a:spcBef>
              <a:spcAft>
                <a:spcPts val="0"/>
              </a:spcAft>
              <a:buSzPts val="1300"/>
              <a:buNone/>
            </a:pPr>
            <a:r>
              <a:rPr lang="es" sz="1400"/>
              <a:t>Yuvika Singh                2000270100197</a:t>
            </a:r>
            <a:endParaRPr sz="1400"/>
          </a:p>
          <a:p>
            <a:pPr marL="0" lvl="0" indent="0" algn="l" rtl="0">
              <a:lnSpc>
                <a:spcPct val="100000"/>
              </a:lnSpc>
              <a:spcBef>
                <a:spcPts val="1000"/>
              </a:spcBef>
              <a:spcAft>
                <a:spcPts val="0"/>
              </a:spcAft>
              <a:buSzPts val="1300"/>
              <a:buNone/>
            </a:pPr>
            <a:r>
              <a:rPr lang="es" sz="1400"/>
              <a:t>Vanshika Singh           2000270100180</a:t>
            </a:r>
            <a:endParaRPr sz="1400"/>
          </a:p>
          <a:p>
            <a:pPr marL="0" lvl="0" indent="0" algn="l" rtl="0">
              <a:lnSpc>
                <a:spcPct val="100000"/>
              </a:lnSpc>
              <a:spcBef>
                <a:spcPts val="1000"/>
              </a:spcBef>
              <a:spcAft>
                <a:spcPts val="0"/>
              </a:spcAft>
              <a:buSzPts val="1300"/>
              <a:buNone/>
            </a:pPr>
            <a:r>
              <a:rPr lang="es" sz="1400"/>
              <a:t>Vaibhav Tiwari            2000270100178</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aphicFrame>
        <p:nvGraphicFramePr>
          <p:cNvPr id="168" name="Google Shape;168;p21"/>
          <p:cNvGraphicFramePr/>
          <p:nvPr>
            <p:extLst>
              <p:ext uri="{D42A27DB-BD31-4B8C-83A1-F6EECF244321}">
                <p14:modId xmlns:p14="http://schemas.microsoft.com/office/powerpoint/2010/main" val="2271493187"/>
              </p:ext>
            </p:extLst>
          </p:nvPr>
        </p:nvGraphicFramePr>
        <p:xfrm>
          <a:off x="0" y="1"/>
          <a:ext cx="9144000" cy="5143475"/>
        </p:xfrm>
        <a:graphic>
          <a:graphicData uri="http://schemas.openxmlformats.org/drawingml/2006/table">
            <a:tbl>
              <a:tblPr>
                <a:tableStyleId>{3C2FFA5D-87B4-456A-9821-1D502468CF0F}</a:tableStyleId>
              </a:tblPr>
              <a:tblGrid>
                <a:gridCol w="791875">
                  <a:extLst>
                    <a:ext uri="{9D8B030D-6E8A-4147-A177-3AD203B41FA5}">
                      <a16:colId xmlns:a16="http://schemas.microsoft.com/office/drawing/2014/main" val="20000"/>
                    </a:ext>
                  </a:extLst>
                </a:gridCol>
                <a:gridCol w="1113975">
                  <a:extLst>
                    <a:ext uri="{9D8B030D-6E8A-4147-A177-3AD203B41FA5}">
                      <a16:colId xmlns:a16="http://schemas.microsoft.com/office/drawing/2014/main" val="20001"/>
                    </a:ext>
                  </a:extLst>
                </a:gridCol>
                <a:gridCol w="2258575">
                  <a:extLst>
                    <a:ext uri="{9D8B030D-6E8A-4147-A177-3AD203B41FA5}">
                      <a16:colId xmlns:a16="http://schemas.microsoft.com/office/drawing/2014/main" val="20002"/>
                    </a:ext>
                  </a:extLst>
                </a:gridCol>
                <a:gridCol w="2356650">
                  <a:extLst>
                    <a:ext uri="{9D8B030D-6E8A-4147-A177-3AD203B41FA5}">
                      <a16:colId xmlns:a16="http://schemas.microsoft.com/office/drawing/2014/main" val="20003"/>
                    </a:ext>
                  </a:extLst>
                </a:gridCol>
                <a:gridCol w="2622925">
                  <a:extLst>
                    <a:ext uri="{9D8B030D-6E8A-4147-A177-3AD203B41FA5}">
                      <a16:colId xmlns:a16="http://schemas.microsoft.com/office/drawing/2014/main" val="20004"/>
                    </a:ext>
                  </a:extLst>
                </a:gridCol>
              </a:tblGrid>
              <a:tr h="904350">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a:t>S. No.</a:t>
                      </a:r>
                      <a:endParaRPr sz="1700" b="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a:t>Year</a:t>
                      </a:r>
                      <a:endParaRPr sz="1700" b="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a:t>Author’s Name</a:t>
                      </a:r>
                      <a:endParaRPr sz="1700" b="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a:t>Methodology</a:t>
                      </a:r>
                      <a:endParaRPr sz="1700" b="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a:t>Title of the Paper</a:t>
                      </a:r>
                      <a:endParaRPr sz="1700" b="1"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0"/>
                  </a:ext>
                </a:extLst>
              </a:tr>
              <a:tr h="739825">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6.</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2019</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1600"/>
                        <a:buFont typeface="Arial"/>
                        <a:buNone/>
                      </a:pPr>
                      <a:r>
                        <a:rPr lang="es" sz="1600" u="none" strike="noStrike" cap="none"/>
                        <a:t>Liunian Harold Li et al.</a:t>
                      </a:r>
                      <a:endParaRPr sz="1600" i="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s" sz="1600" u="none" strike="noStrike" cap="none"/>
                        <a:t>Multimodal Approaches</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s" sz="1600" u="none" strike="noStrike" cap="none"/>
                        <a:t>Unified Vision-Language Pre-training</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1"/>
                  </a:ext>
                </a:extLst>
              </a:tr>
              <a:tr h="785700">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7.</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dirty="0"/>
                        <a:t>2020</a:t>
                      </a:r>
                      <a:endParaRPr sz="1600" u="none" strike="noStrike" cap="none" dirty="0">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1600"/>
                        <a:buFont typeface="Arial"/>
                        <a:buNone/>
                      </a:pPr>
                      <a:r>
                        <a:rPr lang="es" sz="1600" u="none" strike="noStrike" cap="none"/>
                        <a:t>Himanshu et al.</a:t>
                      </a:r>
                      <a:endParaRPr sz="1600" i="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Retrieval Based Approach</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Image captioning: a comprehensive survey</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2"/>
                  </a:ext>
                </a:extLst>
              </a:tr>
              <a:tr h="968925">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8.</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dirty="0"/>
                        <a:t>2021</a:t>
                      </a:r>
                      <a:endParaRPr sz="1600" u="none" strike="noStrike" cap="none" dirty="0">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Guerin et al.</a:t>
                      </a:r>
                      <a:endParaRPr sz="1600" i="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Zero-shot and Few-shot Learning</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Meta-Learning for Low-Resource Image Captioning</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3"/>
                  </a:ext>
                </a:extLst>
              </a:tr>
              <a:tr h="806700">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9.</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2021</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Mokady et al.</a:t>
                      </a:r>
                      <a:endParaRPr sz="1600" i="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CLIP Based Approach</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Clipcap: Clip prefix for image captioning</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4"/>
                  </a:ext>
                </a:extLst>
              </a:tr>
              <a:tr h="937975">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10.</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2023</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Wang et al.</a:t>
                      </a:r>
                      <a:endParaRPr sz="1600" i="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s" sz="1600" u="none" strike="noStrike" cap="none"/>
                        <a:t>CLIP Based Approach</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dirty="0"/>
                        <a:t>Efficient image captioning for edge devices</a:t>
                      </a:r>
                      <a:endParaRPr sz="1600" u="none" strike="noStrike" cap="none" dirty="0">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6.1. Get Dataset</a:t>
            </a:r>
            <a:endParaRPr/>
          </a:p>
        </p:txBody>
      </p:sp>
      <p:sp>
        <p:nvSpPr>
          <p:cNvPr id="174" name="Google Shape;174;p22"/>
          <p:cNvSpPr txBox="1">
            <a:spLocks noGrp="1"/>
          </p:cNvSpPr>
          <p:nvPr>
            <p:ph type="body" idx="1"/>
          </p:nvPr>
        </p:nvSpPr>
        <p:spPr>
          <a:xfrm>
            <a:off x="6391350" y="1430200"/>
            <a:ext cx="2545200" cy="185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a:t>Flickr8k Dataset:</a:t>
            </a:r>
            <a:endParaRPr/>
          </a:p>
          <a:p>
            <a:pPr marL="457200" lvl="0" indent="-311150" algn="l" rtl="0">
              <a:lnSpc>
                <a:spcPct val="115000"/>
              </a:lnSpc>
              <a:spcBef>
                <a:spcPts val="0"/>
              </a:spcBef>
              <a:spcAft>
                <a:spcPts val="0"/>
              </a:spcAft>
              <a:buSzPts val="1300"/>
              <a:buChar char="●"/>
            </a:pPr>
            <a:r>
              <a:rPr lang="es"/>
              <a:t>8000 images</a:t>
            </a:r>
            <a:endParaRPr/>
          </a:p>
          <a:p>
            <a:pPr marL="457200" lvl="0" indent="-311150" algn="l" rtl="0">
              <a:lnSpc>
                <a:spcPct val="115000"/>
              </a:lnSpc>
              <a:spcBef>
                <a:spcPts val="0"/>
              </a:spcBef>
              <a:spcAft>
                <a:spcPts val="0"/>
              </a:spcAft>
              <a:buSzPts val="1300"/>
              <a:buChar char="●"/>
            </a:pPr>
            <a:r>
              <a:rPr lang="es"/>
              <a:t>5 captions for each image</a:t>
            </a:r>
            <a:endParaRPr/>
          </a:p>
          <a:p>
            <a:pPr marL="0" lvl="0" indent="0" algn="l" rtl="0">
              <a:lnSpc>
                <a:spcPct val="115000"/>
              </a:lnSpc>
              <a:spcBef>
                <a:spcPts val="1600"/>
              </a:spcBef>
              <a:spcAft>
                <a:spcPts val="0"/>
              </a:spcAft>
              <a:buSzPts val="1300"/>
              <a:buNone/>
            </a:pPr>
            <a:r>
              <a:rPr lang="es"/>
              <a:t>Larger datasets:</a:t>
            </a:r>
            <a:endParaRPr/>
          </a:p>
          <a:p>
            <a:pPr marL="457200" lvl="0" indent="-311150" algn="l" rtl="0">
              <a:lnSpc>
                <a:spcPct val="115000"/>
              </a:lnSpc>
              <a:spcBef>
                <a:spcPts val="0"/>
              </a:spcBef>
              <a:spcAft>
                <a:spcPts val="0"/>
              </a:spcAft>
              <a:buSzPts val="1300"/>
              <a:buChar char="●"/>
            </a:pPr>
            <a:r>
              <a:rPr lang="es"/>
              <a:t>Flickr30k</a:t>
            </a:r>
            <a:endParaRPr/>
          </a:p>
          <a:p>
            <a:pPr marL="457200" lvl="0" indent="-311150" algn="l" rtl="0">
              <a:lnSpc>
                <a:spcPct val="115000"/>
              </a:lnSpc>
              <a:spcBef>
                <a:spcPts val="0"/>
              </a:spcBef>
              <a:spcAft>
                <a:spcPts val="0"/>
              </a:spcAft>
              <a:buSzPts val="1300"/>
              <a:buChar char="●"/>
            </a:pPr>
            <a:r>
              <a:rPr lang="es"/>
              <a:t>MSCOCO</a:t>
            </a:r>
            <a:endParaRPr/>
          </a:p>
        </p:txBody>
      </p:sp>
      <p:pic>
        <p:nvPicPr>
          <p:cNvPr id="175" name="Google Shape;175;p22"/>
          <p:cNvPicPr preferRelativeResize="0"/>
          <p:nvPr/>
        </p:nvPicPr>
        <p:blipFill rotWithShape="1">
          <a:blip r:embed="rId3">
            <a:alphaModFix/>
          </a:blip>
          <a:srcRect/>
          <a:stretch/>
        </p:blipFill>
        <p:spPr>
          <a:xfrm>
            <a:off x="363750" y="1481370"/>
            <a:ext cx="2174008" cy="1630506"/>
          </a:xfrm>
          <a:prstGeom prst="rect">
            <a:avLst/>
          </a:prstGeom>
          <a:noFill/>
          <a:ln>
            <a:noFill/>
          </a:ln>
        </p:spPr>
      </p:pic>
      <p:sp>
        <p:nvSpPr>
          <p:cNvPr id="176" name="Google Shape;176;p22"/>
          <p:cNvSpPr txBox="1">
            <a:spLocks noGrp="1"/>
          </p:cNvSpPr>
          <p:nvPr>
            <p:ph type="body" idx="1"/>
          </p:nvPr>
        </p:nvSpPr>
        <p:spPr>
          <a:xfrm>
            <a:off x="2765975" y="1382075"/>
            <a:ext cx="3492900" cy="172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t>Caption1: closeup of white dog that is laying its head on its paws</a:t>
            </a:r>
            <a:endParaRPr sz="1200"/>
          </a:p>
          <a:p>
            <a:pPr marL="0" lvl="0" indent="0" algn="l" rtl="0">
              <a:lnSpc>
                <a:spcPct val="115000"/>
              </a:lnSpc>
              <a:spcBef>
                <a:spcPts val="0"/>
              </a:spcBef>
              <a:spcAft>
                <a:spcPts val="0"/>
              </a:spcAft>
              <a:buSzPts val="1300"/>
              <a:buNone/>
            </a:pPr>
            <a:r>
              <a:rPr lang="es" sz="1200"/>
              <a:t>Caption 2: large white dog lying on the floor</a:t>
            </a:r>
            <a:endParaRPr sz="1200"/>
          </a:p>
          <a:p>
            <a:pPr marL="0" lvl="0" indent="0" algn="l" rtl="0">
              <a:lnSpc>
                <a:spcPct val="115000"/>
              </a:lnSpc>
              <a:spcBef>
                <a:spcPts val="0"/>
              </a:spcBef>
              <a:spcAft>
                <a:spcPts val="0"/>
              </a:spcAft>
              <a:buSzPts val="1300"/>
              <a:buNone/>
            </a:pPr>
            <a:r>
              <a:rPr lang="es" sz="1200"/>
              <a:t>Caption 3: white dog has its head on the ground</a:t>
            </a:r>
            <a:endParaRPr sz="1200"/>
          </a:p>
          <a:p>
            <a:pPr marL="0" lvl="0" indent="0" algn="l" rtl="0">
              <a:lnSpc>
                <a:spcPct val="115000"/>
              </a:lnSpc>
              <a:spcBef>
                <a:spcPts val="0"/>
              </a:spcBef>
              <a:spcAft>
                <a:spcPts val="0"/>
              </a:spcAft>
              <a:buSzPts val="1300"/>
              <a:buNone/>
            </a:pPr>
            <a:r>
              <a:rPr lang="es" sz="1200"/>
              <a:t>Caption 4: white dog is resting its head on tiled floor with its eyes open</a:t>
            </a:r>
            <a:endParaRPr sz="1200"/>
          </a:p>
          <a:p>
            <a:pPr marL="0" lvl="0" indent="0" algn="l" rtl="0">
              <a:lnSpc>
                <a:spcPct val="115000"/>
              </a:lnSpc>
              <a:spcBef>
                <a:spcPts val="0"/>
              </a:spcBef>
              <a:spcAft>
                <a:spcPts val="0"/>
              </a:spcAft>
              <a:buSzPts val="1300"/>
              <a:buNone/>
            </a:pPr>
            <a:r>
              <a:rPr lang="es" sz="1200"/>
              <a:t>Caption 5: white dog rests its head on the patio bricks</a:t>
            </a:r>
            <a:endParaRPr sz="1200"/>
          </a:p>
          <a:p>
            <a:pPr marL="0" lvl="0" indent="0" algn="l" rtl="0">
              <a:lnSpc>
                <a:spcPct val="115000"/>
              </a:lnSpc>
              <a:spcBef>
                <a:spcPts val="0"/>
              </a:spcBef>
              <a:spcAft>
                <a:spcPts val="0"/>
              </a:spcAft>
              <a:buSzPts val="1300"/>
              <a:buNone/>
            </a:pPr>
            <a:endParaRPr sz="1200"/>
          </a:p>
          <a:p>
            <a:pPr marL="0" lvl="0" indent="0" algn="l" rtl="0">
              <a:lnSpc>
                <a:spcPct val="115000"/>
              </a:lnSpc>
              <a:spcBef>
                <a:spcPts val="0"/>
              </a:spcBef>
              <a:spcAft>
                <a:spcPts val="0"/>
              </a:spcAft>
              <a:buSzPts val="1300"/>
              <a:buNone/>
            </a:pPr>
            <a:endParaRPr/>
          </a:p>
        </p:txBody>
      </p:sp>
      <p:pic>
        <p:nvPicPr>
          <p:cNvPr id="177" name="Google Shape;177;p22"/>
          <p:cNvPicPr preferRelativeResize="0"/>
          <p:nvPr/>
        </p:nvPicPr>
        <p:blipFill rotWithShape="1">
          <a:blip r:embed="rId4">
            <a:alphaModFix/>
          </a:blip>
          <a:srcRect/>
          <a:stretch/>
        </p:blipFill>
        <p:spPr>
          <a:xfrm>
            <a:off x="363738" y="3285400"/>
            <a:ext cx="2742475" cy="1678395"/>
          </a:xfrm>
          <a:prstGeom prst="rect">
            <a:avLst/>
          </a:prstGeom>
          <a:noFill/>
          <a:ln>
            <a:noFill/>
          </a:ln>
        </p:spPr>
      </p:pic>
      <p:sp>
        <p:nvSpPr>
          <p:cNvPr id="178" name="Google Shape;178;p22"/>
          <p:cNvSpPr txBox="1">
            <a:spLocks noGrp="1"/>
          </p:cNvSpPr>
          <p:nvPr>
            <p:ph type="body" idx="1"/>
          </p:nvPr>
        </p:nvSpPr>
        <p:spPr>
          <a:xfrm>
            <a:off x="3352900" y="3543550"/>
            <a:ext cx="4511400" cy="129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t>Caption 1: little tan dog with large ears running through the grass</a:t>
            </a:r>
            <a:endParaRPr sz="1200"/>
          </a:p>
          <a:p>
            <a:pPr marL="0" lvl="0" indent="0" algn="l" rtl="0">
              <a:lnSpc>
                <a:spcPct val="115000"/>
              </a:lnSpc>
              <a:spcBef>
                <a:spcPts val="0"/>
              </a:spcBef>
              <a:spcAft>
                <a:spcPts val="0"/>
              </a:spcAft>
              <a:buSzPts val="1300"/>
              <a:buNone/>
            </a:pPr>
            <a:r>
              <a:rPr lang="es" sz="1200"/>
              <a:t>Caption 2: playful dog is running through the grass</a:t>
            </a:r>
            <a:endParaRPr sz="1200"/>
          </a:p>
          <a:p>
            <a:pPr marL="0" lvl="0" indent="0" algn="l" rtl="0">
              <a:lnSpc>
                <a:spcPct val="115000"/>
              </a:lnSpc>
              <a:spcBef>
                <a:spcPts val="0"/>
              </a:spcBef>
              <a:spcAft>
                <a:spcPts val="0"/>
              </a:spcAft>
              <a:buSzPts val="1300"/>
              <a:buNone/>
            </a:pPr>
            <a:r>
              <a:rPr lang="es" sz="1200"/>
              <a:t>Caption 3: small dogs ears stick up as it runs in the grass</a:t>
            </a:r>
            <a:endParaRPr sz="1200"/>
          </a:p>
          <a:p>
            <a:pPr marL="0" lvl="0" indent="0" algn="l" rtl="0">
              <a:lnSpc>
                <a:spcPct val="115000"/>
              </a:lnSpc>
              <a:spcBef>
                <a:spcPts val="0"/>
              </a:spcBef>
              <a:spcAft>
                <a:spcPts val="0"/>
              </a:spcAft>
              <a:buSzPts val="1300"/>
              <a:buNone/>
            </a:pPr>
            <a:r>
              <a:rPr lang="es" sz="1200"/>
              <a:t>Caption 4: the small dog is running across the lawn</a:t>
            </a:r>
            <a:endParaRPr sz="1200"/>
          </a:p>
          <a:p>
            <a:pPr marL="0" lvl="0" indent="0" algn="l" rtl="0">
              <a:lnSpc>
                <a:spcPct val="115000"/>
              </a:lnSpc>
              <a:spcBef>
                <a:spcPts val="0"/>
              </a:spcBef>
              <a:spcAft>
                <a:spcPts val="0"/>
              </a:spcAft>
              <a:buSzPts val="1300"/>
              <a:buNone/>
            </a:pPr>
            <a:r>
              <a:rPr lang="es" sz="1200"/>
              <a:t>Caption 5: this is small beige dog running through grassy field</a:t>
            </a:r>
            <a:endParaRPr sz="1200"/>
          </a:p>
          <a:p>
            <a:pPr marL="0" lvl="0" indent="0" algn="l" rtl="0">
              <a:lnSpc>
                <a:spcPct val="115000"/>
              </a:lnSpc>
              <a:spcBef>
                <a:spcPts val="0"/>
              </a:spcBef>
              <a:spcAft>
                <a:spcPts val="0"/>
              </a:spcAft>
              <a:buSzPts val="1300"/>
              <a:buNone/>
            </a:pPr>
            <a:endParaRPr sz="1200"/>
          </a:p>
          <a:p>
            <a:pPr marL="0" lvl="0" indent="0" algn="l" rtl="0">
              <a:lnSpc>
                <a:spcPct val="115000"/>
              </a:lnSpc>
              <a:spcBef>
                <a:spcPts val="0"/>
              </a:spcBef>
              <a:spcAft>
                <a:spcPts val="0"/>
              </a:spcAft>
              <a:buSzPts val="13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6.2 Get Dataset</a:t>
            </a:r>
            <a:endParaRPr/>
          </a:p>
        </p:txBody>
      </p:sp>
      <p:sp>
        <p:nvSpPr>
          <p:cNvPr id="184" name="Google Shape;184;p23"/>
          <p:cNvSpPr txBox="1">
            <a:spLocks noGrp="1"/>
          </p:cNvSpPr>
          <p:nvPr>
            <p:ph type="body" idx="1"/>
          </p:nvPr>
        </p:nvSpPr>
        <p:spPr>
          <a:xfrm>
            <a:off x="6391350" y="1430200"/>
            <a:ext cx="2545200" cy="185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a:t>Flickr30k Dataset:</a:t>
            </a:r>
            <a:endParaRPr/>
          </a:p>
          <a:p>
            <a:pPr marL="457200" lvl="0" indent="-311150" algn="l" rtl="0">
              <a:lnSpc>
                <a:spcPct val="115000"/>
              </a:lnSpc>
              <a:spcBef>
                <a:spcPts val="0"/>
              </a:spcBef>
              <a:spcAft>
                <a:spcPts val="0"/>
              </a:spcAft>
              <a:buSzPts val="1300"/>
              <a:buChar char="●"/>
            </a:pPr>
            <a:r>
              <a:rPr lang="es"/>
              <a:t>31783  images</a:t>
            </a:r>
            <a:endParaRPr/>
          </a:p>
          <a:p>
            <a:pPr marL="457200" lvl="0" indent="-311150" algn="l" rtl="0">
              <a:lnSpc>
                <a:spcPct val="115000"/>
              </a:lnSpc>
              <a:spcBef>
                <a:spcPts val="0"/>
              </a:spcBef>
              <a:spcAft>
                <a:spcPts val="0"/>
              </a:spcAft>
              <a:buSzPts val="1300"/>
              <a:buChar char="●"/>
            </a:pPr>
            <a:r>
              <a:rPr lang="es"/>
              <a:t>5 captions for each image</a:t>
            </a:r>
            <a:endParaRPr/>
          </a:p>
          <a:p>
            <a:pPr marL="0" lvl="0" indent="0" algn="l" rtl="0">
              <a:lnSpc>
                <a:spcPct val="115000"/>
              </a:lnSpc>
              <a:spcBef>
                <a:spcPts val="1600"/>
              </a:spcBef>
              <a:spcAft>
                <a:spcPts val="0"/>
              </a:spcAft>
              <a:buSzPts val="1300"/>
              <a:buNone/>
            </a:pPr>
            <a:r>
              <a:rPr lang="es"/>
              <a:t>Larger datasets:</a:t>
            </a:r>
            <a:endParaRPr/>
          </a:p>
          <a:p>
            <a:pPr marL="457200" lvl="0" indent="-311150" algn="l" rtl="0">
              <a:lnSpc>
                <a:spcPct val="115000"/>
              </a:lnSpc>
              <a:spcBef>
                <a:spcPts val="0"/>
              </a:spcBef>
              <a:spcAft>
                <a:spcPts val="0"/>
              </a:spcAft>
              <a:buSzPts val="1300"/>
              <a:buChar char="●"/>
            </a:pPr>
            <a:r>
              <a:rPr lang="es"/>
              <a:t>Visual Genome</a:t>
            </a:r>
            <a:endParaRPr/>
          </a:p>
          <a:p>
            <a:pPr marL="457200" lvl="0" indent="-311150" algn="l" rtl="0">
              <a:lnSpc>
                <a:spcPct val="115000"/>
              </a:lnSpc>
              <a:spcBef>
                <a:spcPts val="0"/>
              </a:spcBef>
              <a:spcAft>
                <a:spcPts val="0"/>
              </a:spcAft>
              <a:buSzPts val="1300"/>
              <a:buChar char="●"/>
            </a:pPr>
            <a:r>
              <a:rPr lang="es"/>
              <a:t>MSCOCO</a:t>
            </a:r>
            <a:endParaRPr/>
          </a:p>
        </p:txBody>
      </p:sp>
      <p:sp>
        <p:nvSpPr>
          <p:cNvPr id="185" name="Google Shape;185;p23"/>
          <p:cNvSpPr txBox="1">
            <a:spLocks noGrp="1"/>
          </p:cNvSpPr>
          <p:nvPr>
            <p:ph type="body" idx="1"/>
          </p:nvPr>
        </p:nvSpPr>
        <p:spPr>
          <a:xfrm>
            <a:off x="2679775" y="1307850"/>
            <a:ext cx="3548100" cy="198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t>Caption1: Two young guys with shaggy hair look at their hands while hanging out in the yard .</a:t>
            </a:r>
            <a:endParaRPr sz="1200"/>
          </a:p>
          <a:p>
            <a:pPr marL="0" lvl="0" indent="0" algn="l" rtl="0">
              <a:lnSpc>
                <a:spcPct val="115000"/>
              </a:lnSpc>
              <a:spcBef>
                <a:spcPts val="0"/>
              </a:spcBef>
              <a:spcAft>
                <a:spcPts val="0"/>
              </a:spcAft>
              <a:buSzPts val="1300"/>
              <a:buNone/>
            </a:pPr>
            <a:r>
              <a:rPr lang="es" sz="1200"/>
              <a:t>Caption 2: Two young , White males are outside near many bushes </a:t>
            </a:r>
            <a:endParaRPr sz="1200"/>
          </a:p>
          <a:p>
            <a:pPr marL="0" lvl="0" indent="0" algn="l" rtl="0">
              <a:lnSpc>
                <a:spcPct val="115000"/>
              </a:lnSpc>
              <a:spcBef>
                <a:spcPts val="0"/>
              </a:spcBef>
              <a:spcAft>
                <a:spcPts val="0"/>
              </a:spcAft>
              <a:buSzPts val="1300"/>
              <a:buNone/>
            </a:pPr>
            <a:r>
              <a:rPr lang="es" sz="1200"/>
              <a:t>Caption 3: Two men in green shirts are standing in a yard .</a:t>
            </a:r>
            <a:endParaRPr sz="1200"/>
          </a:p>
          <a:p>
            <a:pPr marL="0" lvl="0" indent="0" algn="l" rtl="0">
              <a:lnSpc>
                <a:spcPct val="115000"/>
              </a:lnSpc>
              <a:spcBef>
                <a:spcPts val="0"/>
              </a:spcBef>
              <a:spcAft>
                <a:spcPts val="0"/>
              </a:spcAft>
              <a:buSzPts val="1300"/>
              <a:buNone/>
            </a:pPr>
            <a:r>
              <a:rPr lang="es" sz="1200"/>
              <a:t>Caption 4: A man in a blue shirt standing in a garden .</a:t>
            </a:r>
            <a:endParaRPr sz="1200"/>
          </a:p>
          <a:p>
            <a:pPr marL="0" lvl="0" indent="0" algn="l" rtl="0">
              <a:lnSpc>
                <a:spcPct val="115000"/>
              </a:lnSpc>
              <a:spcBef>
                <a:spcPts val="0"/>
              </a:spcBef>
              <a:spcAft>
                <a:spcPts val="0"/>
              </a:spcAft>
              <a:buSzPts val="1300"/>
              <a:buNone/>
            </a:pPr>
            <a:r>
              <a:rPr lang="es" sz="1200"/>
              <a:t>Caption 5: Two friends enjoy time spent together .</a:t>
            </a:r>
            <a:endParaRPr sz="1200"/>
          </a:p>
          <a:p>
            <a:pPr marL="0" lvl="0" indent="0" algn="l" rtl="0">
              <a:lnSpc>
                <a:spcPct val="115000"/>
              </a:lnSpc>
              <a:spcBef>
                <a:spcPts val="0"/>
              </a:spcBef>
              <a:spcAft>
                <a:spcPts val="0"/>
              </a:spcAft>
              <a:buSzPts val="1300"/>
              <a:buNone/>
            </a:pPr>
            <a:endParaRPr sz="1200"/>
          </a:p>
          <a:p>
            <a:pPr marL="0" lvl="0" indent="0" algn="l" rtl="0">
              <a:lnSpc>
                <a:spcPct val="115000"/>
              </a:lnSpc>
              <a:spcBef>
                <a:spcPts val="0"/>
              </a:spcBef>
              <a:spcAft>
                <a:spcPts val="0"/>
              </a:spcAft>
              <a:buSzPts val="1300"/>
              <a:buNone/>
            </a:pPr>
            <a:endParaRPr/>
          </a:p>
        </p:txBody>
      </p:sp>
      <p:sp>
        <p:nvSpPr>
          <p:cNvPr id="186" name="Google Shape;186;p23"/>
          <p:cNvSpPr txBox="1">
            <a:spLocks noGrp="1"/>
          </p:cNvSpPr>
          <p:nvPr>
            <p:ph type="body" idx="1"/>
          </p:nvPr>
        </p:nvSpPr>
        <p:spPr>
          <a:xfrm>
            <a:off x="3047600" y="3543613"/>
            <a:ext cx="5070300" cy="140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t>Caption 1: Several men in hard hats are operating a giant pulley system .</a:t>
            </a:r>
            <a:endParaRPr sz="1200"/>
          </a:p>
          <a:p>
            <a:pPr marL="0" lvl="0" indent="0" algn="l" rtl="0">
              <a:lnSpc>
                <a:spcPct val="115000"/>
              </a:lnSpc>
              <a:spcBef>
                <a:spcPts val="0"/>
              </a:spcBef>
              <a:spcAft>
                <a:spcPts val="0"/>
              </a:spcAft>
              <a:buSzPts val="1300"/>
              <a:buNone/>
            </a:pPr>
            <a:r>
              <a:rPr lang="es" sz="1200"/>
              <a:t>Caption 2:  Workers look down from up above on a piece of equipment .</a:t>
            </a:r>
            <a:endParaRPr sz="1200"/>
          </a:p>
          <a:p>
            <a:pPr marL="0" lvl="0" indent="0" algn="l" rtl="0">
              <a:lnSpc>
                <a:spcPct val="115000"/>
              </a:lnSpc>
              <a:spcBef>
                <a:spcPts val="0"/>
              </a:spcBef>
              <a:spcAft>
                <a:spcPts val="0"/>
              </a:spcAft>
              <a:buSzPts val="1300"/>
              <a:buNone/>
            </a:pPr>
            <a:r>
              <a:rPr lang="es" sz="1200"/>
              <a:t>Caption 3: Two men working on a machine wearing hard hats .</a:t>
            </a:r>
            <a:endParaRPr sz="1200"/>
          </a:p>
          <a:p>
            <a:pPr marL="0" lvl="0" indent="0" algn="l" rtl="0">
              <a:lnSpc>
                <a:spcPct val="115000"/>
              </a:lnSpc>
              <a:spcBef>
                <a:spcPts val="0"/>
              </a:spcBef>
              <a:spcAft>
                <a:spcPts val="0"/>
              </a:spcAft>
              <a:buSzPts val="1300"/>
              <a:buNone/>
            </a:pPr>
            <a:r>
              <a:rPr lang="es" sz="1200"/>
              <a:t>Caption 4: Four men on top of a tall structure .</a:t>
            </a:r>
            <a:endParaRPr sz="1200"/>
          </a:p>
          <a:p>
            <a:pPr marL="0" lvl="0" indent="0" algn="l" rtl="0">
              <a:lnSpc>
                <a:spcPct val="115000"/>
              </a:lnSpc>
              <a:spcBef>
                <a:spcPts val="0"/>
              </a:spcBef>
              <a:spcAft>
                <a:spcPts val="0"/>
              </a:spcAft>
              <a:buSzPts val="1300"/>
              <a:buNone/>
            </a:pPr>
            <a:r>
              <a:rPr lang="es" sz="1200"/>
              <a:t>Caption 5: Three men on a large rig.</a:t>
            </a:r>
            <a:endParaRPr sz="1200"/>
          </a:p>
          <a:p>
            <a:pPr marL="0" lvl="0" indent="0" algn="l" rtl="0">
              <a:lnSpc>
                <a:spcPct val="115000"/>
              </a:lnSpc>
              <a:spcBef>
                <a:spcPts val="0"/>
              </a:spcBef>
              <a:spcAft>
                <a:spcPts val="0"/>
              </a:spcAft>
              <a:buSzPts val="1300"/>
              <a:buNone/>
            </a:pPr>
            <a:endParaRPr sz="1200"/>
          </a:p>
          <a:p>
            <a:pPr marL="0" lvl="0" indent="0" algn="l" rtl="0">
              <a:lnSpc>
                <a:spcPct val="115000"/>
              </a:lnSpc>
              <a:spcBef>
                <a:spcPts val="0"/>
              </a:spcBef>
              <a:spcAft>
                <a:spcPts val="0"/>
              </a:spcAft>
              <a:buSzPts val="1300"/>
              <a:buNone/>
            </a:pPr>
            <a:endParaRPr/>
          </a:p>
        </p:txBody>
      </p:sp>
      <p:pic>
        <p:nvPicPr>
          <p:cNvPr id="187" name="Google Shape;187;p23"/>
          <p:cNvPicPr preferRelativeResize="0"/>
          <p:nvPr/>
        </p:nvPicPr>
        <p:blipFill rotWithShape="1">
          <a:blip r:embed="rId3">
            <a:alphaModFix/>
          </a:blip>
          <a:srcRect/>
          <a:stretch/>
        </p:blipFill>
        <p:spPr>
          <a:xfrm>
            <a:off x="363750" y="1494775"/>
            <a:ext cx="1709331" cy="1855200"/>
          </a:xfrm>
          <a:prstGeom prst="rect">
            <a:avLst/>
          </a:prstGeom>
          <a:noFill/>
          <a:ln>
            <a:noFill/>
          </a:ln>
        </p:spPr>
      </p:pic>
      <p:pic>
        <p:nvPicPr>
          <p:cNvPr id="188" name="Google Shape;188;p23"/>
          <p:cNvPicPr preferRelativeResize="0"/>
          <p:nvPr/>
        </p:nvPicPr>
        <p:blipFill rotWithShape="1">
          <a:blip r:embed="rId4">
            <a:alphaModFix/>
          </a:blip>
          <a:srcRect/>
          <a:stretch/>
        </p:blipFill>
        <p:spPr>
          <a:xfrm>
            <a:off x="339775" y="3543575"/>
            <a:ext cx="2340000" cy="1403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6.3 Prepare Photo Data</a:t>
            </a:r>
            <a:endParaRPr/>
          </a:p>
        </p:txBody>
      </p:sp>
      <p:sp>
        <p:nvSpPr>
          <p:cNvPr id="194" name="Google Shape;194;p24"/>
          <p:cNvSpPr txBox="1">
            <a:spLocks noGrp="1"/>
          </p:cNvSpPr>
          <p:nvPr>
            <p:ph type="body" idx="1"/>
          </p:nvPr>
        </p:nvSpPr>
        <p:spPr>
          <a:xfrm>
            <a:off x="1052550" y="1556375"/>
            <a:ext cx="7038900" cy="291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400"/>
              <a:t>CNN models to extract features:</a:t>
            </a:r>
            <a:endParaRPr sz="1400"/>
          </a:p>
          <a:p>
            <a:pPr marL="457200" lvl="0" indent="-317500" algn="l" rtl="0">
              <a:lnSpc>
                <a:spcPct val="115000"/>
              </a:lnSpc>
              <a:spcBef>
                <a:spcPts val="0"/>
              </a:spcBef>
              <a:spcAft>
                <a:spcPts val="0"/>
              </a:spcAft>
              <a:buSzPts val="1400"/>
              <a:buChar char="●"/>
            </a:pPr>
            <a:r>
              <a:rPr lang="es" sz="1400"/>
              <a:t>Remove last layers used for predicting</a:t>
            </a:r>
            <a:endParaRPr sz="1400"/>
          </a:p>
          <a:p>
            <a:pPr marL="457200" lvl="0" indent="-317500" algn="l" rtl="0">
              <a:lnSpc>
                <a:spcPct val="115000"/>
              </a:lnSpc>
              <a:spcBef>
                <a:spcPts val="0"/>
              </a:spcBef>
              <a:spcAft>
                <a:spcPts val="0"/>
              </a:spcAft>
              <a:buSzPts val="1400"/>
              <a:buChar char="●"/>
            </a:pPr>
            <a:r>
              <a:rPr lang="es" sz="1400"/>
              <a:t>Preprocess image</a:t>
            </a:r>
            <a:endParaRPr sz="1400"/>
          </a:p>
          <a:p>
            <a:pPr marL="457200" lvl="0" indent="-317500" algn="l" rtl="0">
              <a:lnSpc>
                <a:spcPct val="115000"/>
              </a:lnSpc>
              <a:spcBef>
                <a:spcPts val="0"/>
              </a:spcBef>
              <a:spcAft>
                <a:spcPts val="0"/>
              </a:spcAft>
              <a:buSzPts val="1400"/>
              <a:buChar char="●"/>
            </a:pPr>
            <a:r>
              <a:rPr lang="es" sz="1400"/>
              <a:t>Calculate and save features</a:t>
            </a:r>
            <a:endParaRPr sz="1400"/>
          </a:p>
          <a:p>
            <a:pPr marL="457200" lvl="0" indent="-317500" algn="l" rtl="0">
              <a:lnSpc>
                <a:spcPct val="115000"/>
              </a:lnSpc>
              <a:spcBef>
                <a:spcPts val="0"/>
              </a:spcBef>
              <a:spcAft>
                <a:spcPts val="0"/>
              </a:spcAft>
              <a:buSzPts val="1400"/>
              <a:buChar char="●"/>
            </a:pPr>
            <a:r>
              <a:rPr lang="es" sz="1400"/>
              <a:t>VGG16</a:t>
            </a:r>
            <a:endParaRPr sz="1400"/>
          </a:p>
          <a:p>
            <a:pPr marL="914400" lvl="1" indent="-304800" algn="l" rtl="0">
              <a:lnSpc>
                <a:spcPct val="115000"/>
              </a:lnSpc>
              <a:spcBef>
                <a:spcPts val="0"/>
              </a:spcBef>
              <a:spcAft>
                <a:spcPts val="0"/>
              </a:spcAft>
              <a:buSzPts val="1200"/>
              <a:buChar char="○"/>
            </a:pPr>
            <a:r>
              <a:rPr lang="es" sz="1200"/>
              <a:t>134,260,544 parameters</a:t>
            </a:r>
            <a:endParaRPr sz="1200"/>
          </a:p>
          <a:p>
            <a:pPr marL="914400" lvl="1" indent="-304800" algn="l" rtl="0">
              <a:lnSpc>
                <a:spcPct val="115000"/>
              </a:lnSpc>
              <a:spcBef>
                <a:spcPts val="0"/>
              </a:spcBef>
              <a:spcAft>
                <a:spcPts val="0"/>
              </a:spcAft>
              <a:buSzPts val="1200"/>
              <a:buChar char="○"/>
            </a:pPr>
            <a:r>
              <a:rPr lang="es" sz="1200"/>
              <a:t>Input: 224 x 224 image</a:t>
            </a:r>
            <a:endParaRPr sz="1200"/>
          </a:p>
          <a:p>
            <a:pPr marL="914400" lvl="1" indent="-304800" algn="l" rtl="0">
              <a:lnSpc>
                <a:spcPct val="115000"/>
              </a:lnSpc>
              <a:spcBef>
                <a:spcPts val="0"/>
              </a:spcBef>
              <a:spcAft>
                <a:spcPts val="0"/>
              </a:spcAft>
              <a:buSzPts val="1200"/>
              <a:buChar char="○"/>
            </a:pPr>
            <a:r>
              <a:rPr lang="es" sz="1200"/>
              <a:t>Output: 4096 feature vector</a:t>
            </a:r>
            <a:endParaRPr sz="1200"/>
          </a:p>
          <a:p>
            <a:pPr marL="457200" lvl="0" indent="-317500" algn="l" rtl="0">
              <a:lnSpc>
                <a:spcPct val="115000"/>
              </a:lnSpc>
              <a:spcBef>
                <a:spcPts val="0"/>
              </a:spcBef>
              <a:spcAft>
                <a:spcPts val="0"/>
              </a:spcAft>
              <a:buSzPts val="1400"/>
              <a:buChar char="●"/>
            </a:pPr>
            <a:r>
              <a:rPr lang="es" sz="1400"/>
              <a:t>InceptionV3</a:t>
            </a:r>
            <a:endParaRPr sz="1400"/>
          </a:p>
          <a:p>
            <a:pPr marL="914400" lvl="1" indent="-304800" algn="l" rtl="0">
              <a:lnSpc>
                <a:spcPct val="115000"/>
              </a:lnSpc>
              <a:spcBef>
                <a:spcPts val="0"/>
              </a:spcBef>
              <a:spcAft>
                <a:spcPts val="0"/>
              </a:spcAft>
              <a:buSzPts val="1200"/>
              <a:buChar char="○"/>
            </a:pPr>
            <a:r>
              <a:rPr lang="es" sz="1200"/>
              <a:t>21,768,352 parameters</a:t>
            </a:r>
            <a:endParaRPr sz="1200"/>
          </a:p>
          <a:p>
            <a:pPr marL="914400" lvl="1" indent="-304800" algn="l" rtl="0">
              <a:lnSpc>
                <a:spcPct val="115000"/>
              </a:lnSpc>
              <a:spcBef>
                <a:spcPts val="0"/>
              </a:spcBef>
              <a:spcAft>
                <a:spcPts val="0"/>
              </a:spcAft>
              <a:buSzPts val="1200"/>
              <a:buChar char="○"/>
            </a:pPr>
            <a:r>
              <a:rPr lang="es" sz="1200"/>
              <a:t>Input: 299 x 299 image</a:t>
            </a:r>
            <a:endParaRPr sz="1200"/>
          </a:p>
          <a:p>
            <a:pPr marL="914400" lvl="1" indent="-304800" algn="l" rtl="0">
              <a:lnSpc>
                <a:spcPct val="115000"/>
              </a:lnSpc>
              <a:spcBef>
                <a:spcPts val="0"/>
              </a:spcBef>
              <a:spcAft>
                <a:spcPts val="0"/>
              </a:spcAft>
              <a:buSzPts val="1200"/>
              <a:buChar char="○"/>
            </a:pPr>
            <a:r>
              <a:rPr lang="es" sz="1200"/>
              <a:t>Output: 2048 feature vector</a:t>
            </a:r>
            <a:endParaRPr sz="1200"/>
          </a:p>
        </p:txBody>
      </p:sp>
      <p:pic>
        <p:nvPicPr>
          <p:cNvPr id="195" name="Google Shape;195;p24">
            <a:hlinkClick r:id="rId3"/>
          </p:cNvPr>
          <p:cNvPicPr preferRelativeResize="0"/>
          <p:nvPr/>
        </p:nvPicPr>
        <p:blipFill rotWithShape="1">
          <a:blip r:embed="rId4">
            <a:alphaModFix/>
          </a:blip>
          <a:srcRect/>
          <a:stretch/>
        </p:blipFill>
        <p:spPr>
          <a:xfrm>
            <a:off x="4784000" y="996625"/>
            <a:ext cx="3472400" cy="1956100"/>
          </a:xfrm>
          <a:prstGeom prst="rect">
            <a:avLst/>
          </a:prstGeom>
          <a:noFill/>
          <a:ln>
            <a:noFill/>
          </a:ln>
        </p:spPr>
      </p:pic>
      <p:pic>
        <p:nvPicPr>
          <p:cNvPr id="196" name="Google Shape;196;p24">
            <a:hlinkClick r:id="rId5"/>
          </p:cNvPr>
          <p:cNvPicPr preferRelativeResize="0"/>
          <p:nvPr/>
        </p:nvPicPr>
        <p:blipFill rotWithShape="1">
          <a:blip r:embed="rId6">
            <a:alphaModFix/>
          </a:blip>
          <a:srcRect/>
          <a:stretch/>
        </p:blipFill>
        <p:spPr>
          <a:xfrm>
            <a:off x="4126585" y="3090573"/>
            <a:ext cx="4787225" cy="18622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6.4 Prepare Text Data</a:t>
            </a:r>
            <a:endParaRPr/>
          </a:p>
        </p:txBody>
      </p:sp>
      <p:sp>
        <p:nvSpPr>
          <p:cNvPr id="202" name="Google Shape;202;p25"/>
          <p:cNvSpPr txBox="1">
            <a:spLocks noGrp="1"/>
          </p:cNvSpPr>
          <p:nvPr>
            <p:ph type="body" idx="1"/>
          </p:nvPr>
        </p:nvSpPr>
        <p:spPr>
          <a:xfrm>
            <a:off x="1297500" y="1116150"/>
            <a:ext cx="3403200" cy="2911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s" sz="1400"/>
              <a:t>Load all descriptions</a:t>
            </a:r>
            <a:endParaRPr sz="1400"/>
          </a:p>
          <a:p>
            <a:pPr marL="914400" lvl="1" indent="-304800" algn="l" rtl="0">
              <a:lnSpc>
                <a:spcPct val="115000"/>
              </a:lnSpc>
              <a:spcBef>
                <a:spcPts val="0"/>
              </a:spcBef>
              <a:spcAft>
                <a:spcPts val="0"/>
              </a:spcAft>
              <a:buSzPts val="1200"/>
              <a:buChar char="○"/>
            </a:pPr>
            <a:r>
              <a:rPr lang="es" sz="1200"/>
              <a:t>Create a dictionary mapping descriptions to images</a:t>
            </a:r>
            <a:endParaRPr sz="1200"/>
          </a:p>
          <a:p>
            <a:pPr marL="457200" lvl="0" indent="-317500" algn="l" rtl="0">
              <a:lnSpc>
                <a:spcPct val="115000"/>
              </a:lnSpc>
              <a:spcBef>
                <a:spcPts val="0"/>
              </a:spcBef>
              <a:spcAft>
                <a:spcPts val="0"/>
              </a:spcAft>
              <a:buSzPts val="1400"/>
              <a:buChar char="●"/>
            </a:pPr>
            <a:r>
              <a:rPr lang="es" sz="1400"/>
              <a:t>Clean descriptions:</a:t>
            </a:r>
            <a:endParaRPr sz="1400"/>
          </a:p>
          <a:p>
            <a:pPr marL="914400" lvl="1" indent="-304800" algn="l" rtl="0">
              <a:lnSpc>
                <a:spcPct val="115000"/>
              </a:lnSpc>
              <a:spcBef>
                <a:spcPts val="0"/>
              </a:spcBef>
              <a:spcAft>
                <a:spcPts val="0"/>
              </a:spcAft>
              <a:buSzPts val="1200"/>
              <a:buChar char="○"/>
            </a:pPr>
            <a:r>
              <a:rPr lang="es" sz="1200"/>
              <a:t>Convert all the words to lowercase</a:t>
            </a:r>
            <a:endParaRPr sz="1200"/>
          </a:p>
          <a:p>
            <a:pPr marL="914400" lvl="1" indent="-304800" algn="l" rtl="0">
              <a:lnSpc>
                <a:spcPct val="115000"/>
              </a:lnSpc>
              <a:spcBef>
                <a:spcPts val="0"/>
              </a:spcBef>
              <a:spcAft>
                <a:spcPts val="0"/>
              </a:spcAft>
              <a:buSzPts val="1200"/>
              <a:buChar char="○"/>
            </a:pPr>
            <a:r>
              <a:rPr lang="es" sz="1200"/>
              <a:t>Remove all the punctuation</a:t>
            </a:r>
            <a:endParaRPr sz="1200"/>
          </a:p>
          <a:p>
            <a:pPr marL="914400" lvl="1" indent="-304800" algn="l" rtl="0">
              <a:lnSpc>
                <a:spcPct val="115000"/>
              </a:lnSpc>
              <a:spcBef>
                <a:spcPts val="0"/>
              </a:spcBef>
              <a:spcAft>
                <a:spcPts val="0"/>
              </a:spcAft>
              <a:buSzPts val="1200"/>
              <a:buChar char="○"/>
            </a:pPr>
            <a:r>
              <a:rPr lang="es" sz="1200"/>
              <a:t>Remove words one character long </a:t>
            </a:r>
            <a:endParaRPr sz="1200"/>
          </a:p>
          <a:p>
            <a:pPr marL="914400" lvl="1" indent="-304800" algn="l" rtl="0">
              <a:lnSpc>
                <a:spcPct val="115000"/>
              </a:lnSpc>
              <a:spcBef>
                <a:spcPts val="0"/>
              </a:spcBef>
              <a:spcAft>
                <a:spcPts val="0"/>
              </a:spcAft>
              <a:buSzPts val="1200"/>
              <a:buChar char="○"/>
            </a:pPr>
            <a:r>
              <a:rPr lang="es" sz="1200"/>
              <a:t>Remove words with numbers</a:t>
            </a:r>
            <a:endParaRPr>
              <a:latin typeface="Consolas"/>
              <a:ea typeface="Consolas"/>
              <a:cs typeface="Consolas"/>
              <a:sym typeface="Consolas"/>
            </a:endParaRPr>
          </a:p>
        </p:txBody>
      </p:sp>
      <p:pic>
        <p:nvPicPr>
          <p:cNvPr id="203" name="Google Shape;203;p25"/>
          <p:cNvPicPr preferRelativeResize="0"/>
          <p:nvPr/>
        </p:nvPicPr>
        <p:blipFill rotWithShape="1">
          <a:blip r:embed="rId3">
            <a:alphaModFix/>
          </a:blip>
          <a:srcRect/>
          <a:stretch/>
        </p:blipFill>
        <p:spPr>
          <a:xfrm>
            <a:off x="1221998" y="4155233"/>
            <a:ext cx="6700004" cy="790400"/>
          </a:xfrm>
          <a:prstGeom prst="rect">
            <a:avLst/>
          </a:prstGeom>
          <a:noFill/>
          <a:ln>
            <a:noFill/>
          </a:ln>
        </p:spPr>
      </p:pic>
      <p:pic>
        <p:nvPicPr>
          <p:cNvPr id="204" name="Google Shape;204;p25"/>
          <p:cNvPicPr preferRelativeResize="0"/>
          <p:nvPr/>
        </p:nvPicPr>
        <p:blipFill rotWithShape="1">
          <a:blip r:embed="rId4">
            <a:alphaModFix/>
          </a:blip>
          <a:srcRect/>
          <a:stretch/>
        </p:blipFill>
        <p:spPr>
          <a:xfrm>
            <a:off x="711614" y="3236943"/>
            <a:ext cx="7978172" cy="736482"/>
          </a:xfrm>
          <a:prstGeom prst="rect">
            <a:avLst/>
          </a:prstGeom>
          <a:noFill/>
          <a:ln>
            <a:noFill/>
          </a:ln>
        </p:spPr>
      </p:pic>
      <p:sp>
        <p:nvSpPr>
          <p:cNvPr id="205" name="Google Shape;205;p25"/>
          <p:cNvSpPr txBox="1">
            <a:spLocks noGrp="1"/>
          </p:cNvSpPr>
          <p:nvPr>
            <p:ph type="body" idx="2"/>
          </p:nvPr>
        </p:nvSpPr>
        <p:spPr>
          <a:xfrm>
            <a:off x="4933196" y="1170075"/>
            <a:ext cx="3403200" cy="29112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s"/>
              <a:t>Create a vocabulary</a:t>
            </a:r>
            <a:endParaRPr/>
          </a:p>
          <a:p>
            <a:pPr marL="914400" lvl="1" indent="-298450" algn="l" rtl="0">
              <a:lnSpc>
                <a:spcPct val="115000"/>
              </a:lnSpc>
              <a:spcBef>
                <a:spcPts val="0"/>
              </a:spcBef>
              <a:spcAft>
                <a:spcPts val="0"/>
              </a:spcAft>
              <a:buSzPts val="1100"/>
              <a:buChar char="○"/>
            </a:pPr>
            <a:r>
              <a:rPr lang="es"/>
              <a:t>8,763 unique words</a:t>
            </a:r>
            <a:endParaRPr/>
          </a:p>
          <a:p>
            <a:pPr marL="457200" lvl="0" indent="-311150" algn="l" rtl="0">
              <a:lnSpc>
                <a:spcPct val="115000"/>
              </a:lnSpc>
              <a:spcBef>
                <a:spcPts val="0"/>
              </a:spcBef>
              <a:spcAft>
                <a:spcPts val="0"/>
              </a:spcAft>
              <a:buSzPts val="1300"/>
              <a:buChar char="●"/>
            </a:pPr>
            <a:r>
              <a:rPr lang="es"/>
              <a:t>Save descriptions to a file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6.5 Load Data</a:t>
            </a:r>
            <a:endParaRPr/>
          </a:p>
        </p:txBody>
      </p:sp>
      <p:sp>
        <p:nvSpPr>
          <p:cNvPr id="211" name="Google Shape;211;p26"/>
          <p:cNvSpPr txBox="1">
            <a:spLocks noGrp="1"/>
          </p:cNvSpPr>
          <p:nvPr>
            <p:ph type="body" idx="1"/>
          </p:nvPr>
        </p:nvSpPr>
        <p:spPr>
          <a:xfrm>
            <a:off x="1297500" y="1307850"/>
            <a:ext cx="7038900" cy="29112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s" sz="1500"/>
              <a:t>Predefined subsets:</a:t>
            </a:r>
            <a:endParaRPr sz="1500"/>
          </a:p>
          <a:p>
            <a:pPr marL="914400" lvl="1" indent="-311150" algn="l" rtl="0">
              <a:lnSpc>
                <a:spcPct val="115000"/>
              </a:lnSpc>
              <a:spcBef>
                <a:spcPts val="0"/>
              </a:spcBef>
              <a:spcAft>
                <a:spcPts val="0"/>
              </a:spcAft>
              <a:buSzPts val="1300"/>
              <a:buChar char="○"/>
            </a:pPr>
            <a:r>
              <a:rPr lang="es" sz="1300"/>
              <a:t>Train 6000</a:t>
            </a:r>
            <a:endParaRPr sz="1300"/>
          </a:p>
          <a:p>
            <a:pPr marL="914400" lvl="1" indent="-311150" algn="l" rtl="0">
              <a:lnSpc>
                <a:spcPct val="115000"/>
              </a:lnSpc>
              <a:spcBef>
                <a:spcPts val="0"/>
              </a:spcBef>
              <a:spcAft>
                <a:spcPts val="0"/>
              </a:spcAft>
              <a:buSzPts val="1300"/>
              <a:buChar char="○"/>
            </a:pPr>
            <a:r>
              <a:rPr lang="es" sz="1300"/>
              <a:t>Validation 1000</a:t>
            </a:r>
            <a:endParaRPr sz="1300"/>
          </a:p>
          <a:p>
            <a:pPr marL="914400" lvl="1" indent="-311150" algn="l" rtl="0">
              <a:lnSpc>
                <a:spcPct val="115000"/>
              </a:lnSpc>
              <a:spcBef>
                <a:spcPts val="0"/>
              </a:spcBef>
              <a:spcAft>
                <a:spcPts val="0"/>
              </a:spcAft>
              <a:buSzPts val="1300"/>
              <a:buChar char="○"/>
            </a:pPr>
            <a:r>
              <a:rPr lang="es" sz="1300"/>
              <a:t>Test 1000</a:t>
            </a:r>
            <a:endParaRPr sz="1300"/>
          </a:p>
          <a:p>
            <a:pPr marL="457200" lvl="0" indent="-323850" algn="l" rtl="0">
              <a:lnSpc>
                <a:spcPct val="115000"/>
              </a:lnSpc>
              <a:spcBef>
                <a:spcPts val="0"/>
              </a:spcBef>
              <a:spcAft>
                <a:spcPts val="0"/>
              </a:spcAft>
              <a:buSzPts val="1500"/>
              <a:buChar char="●"/>
            </a:pPr>
            <a:r>
              <a:rPr lang="es" sz="1500"/>
              <a:t>Captions</a:t>
            </a:r>
            <a:endParaRPr sz="1500"/>
          </a:p>
          <a:p>
            <a:pPr marL="914400" lvl="1" indent="-311150" algn="l" rtl="0">
              <a:lnSpc>
                <a:spcPct val="115000"/>
              </a:lnSpc>
              <a:spcBef>
                <a:spcPts val="0"/>
              </a:spcBef>
              <a:spcAft>
                <a:spcPts val="0"/>
              </a:spcAft>
              <a:buSzPts val="1300"/>
              <a:buChar char="○"/>
            </a:pPr>
            <a:r>
              <a:rPr lang="es" sz="1300"/>
              <a:t>Read from saved files</a:t>
            </a:r>
            <a:endParaRPr sz="1300"/>
          </a:p>
          <a:p>
            <a:pPr marL="914400" lvl="1" indent="-311150" algn="l" rtl="0">
              <a:lnSpc>
                <a:spcPct val="115000"/>
              </a:lnSpc>
              <a:spcBef>
                <a:spcPts val="0"/>
              </a:spcBef>
              <a:spcAft>
                <a:spcPts val="0"/>
              </a:spcAft>
              <a:buSzPts val="1300"/>
              <a:buChar char="○"/>
            </a:pPr>
            <a:r>
              <a:rPr lang="es" sz="1300"/>
              <a:t>Add startseq and endseq</a:t>
            </a:r>
            <a:endParaRPr sz="1300"/>
          </a:p>
          <a:p>
            <a:pPr marL="457200" lvl="0" indent="-323850" algn="l" rtl="0">
              <a:lnSpc>
                <a:spcPct val="115000"/>
              </a:lnSpc>
              <a:spcBef>
                <a:spcPts val="0"/>
              </a:spcBef>
              <a:spcAft>
                <a:spcPts val="0"/>
              </a:spcAft>
              <a:buSzPts val="1500"/>
              <a:buChar char="●"/>
            </a:pPr>
            <a:r>
              <a:rPr lang="es" sz="1500"/>
              <a:t>Image features</a:t>
            </a:r>
            <a:endParaRPr sz="1500"/>
          </a:p>
          <a:p>
            <a:pPr marL="914400" lvl="1" indent="-311150" algn="l" rtl="0">
              <a:lnSpc>
                <a:spcPct val="115000"/>
              </a:lnSpc>
              <a:spcBef>
                <a:spcPts val="0"/>
              </a:spcBef>
              <a:spcAft>
                <a:spcPts val="0"/>
              </a:spcAft>
              <a:buSzPts val="1300"/>
              <a:buChar char="○"/>
            </a:pPr>
            <a:r>
              <a:rPr lang="es" sz="1300"/>
              <a:t>Read from saved file</a:t>
            </a:r>
            <a:endParaRPr sz="1300"/>
          </a:p>
        </p:txBody>
      </p:sp>
      <p:pic>
        <p:nvPicPr>
          <p:cNvPr id="212" name="Google Shape;212;p26"/>
          <p:cNvPicPr preferRelativeResize="0"/>
          <p:nvPr/>
        </p:nvPicPr>
        <p:blipFill rotWithShape="1">
          <a:blip r:embed="rId3">
            <a:alphaModFix/>
          </a:blip>
          <a:srcRect/>
          <a:stretch/>
        </p:blipFill>
        <p:spPr>
          <a:xfrm>
            <a:off x="4752275" y="2787063"/>
            <a:ext cx="2552700" cy="1171575"/>
          </a:xfrm>
          <a:prstGeom prst="rect">
            <a:avLst/>
          </a:prstGeom>
          <a:noFill/>
          <a:ln>
            <a:noFill/>
          </a:ln>
        </p:spPr>
      </p:pic>
      <p:pic>
        <p:nvPicPr>
          <p:cNvPr id="213" name="Google Shape;213;p26"/>
          <p:cNvPicPr preferRelativeResize="0"/>
          <p:nvPr/>
        </p:nvPicPr>
        <p:blipFill rotWithShape="1">
          <a:blip r:embed="rId4">
            <a:alphaModFix/>
          </a:blip>
          <a:srcRect/>
          <a:stretch/>
        </p:blipFill>
        <p:spPr>
          <a:xfrm>
            <a:off x="5188488" y="1538388"/>
            <a:ext cx="1819275" cy="809625"/>
          </a:xfrm>
          <a:prstGeom prst="rect">
            <a:avLst/>
          </a:prstGeom>
          <a:noFill/>
          <a:ln>
            <a:noFill/>
          </a:ln>
        </p:spPr>
      </p:pic>
      <p:pic>
        <p:nvPicPr>
          <p:cNvPr id="214" name="Google Shape;214;p26"/>
          <p:cNvPicPr preferRelativeResize="0"/>
          <p:nvPr/>
        </p:nvPicPr>
        <p:blipFill rotWithShape="1">
          <a:blip r:embed="rId5">
            <a:alphaModFix/>
          </a:blip>
          <a:srcRect/>
          <a:stretch/>
        </p:blipFill>
        <p:spPr>
          <a:xfrm>
            <a:off x="2012400" y="3859350"/>
            <a:ext cx="1819275" cy="5329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6.6 Encode Text Data</a:t>
            </a:r>
            <a:endParaRPr/>
          </a:p>
        </p:txBody>
      </p:sp>
      <p:sp>
        <p:nvSpPr>
          <p:cNvPr id="220" name="Google Shape;220;p27"/>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s" sz="1400"/>
              <a:t>Convert descriptions to lists of words</a:t>
            </a:r>
            <a:endParaRPr sz="1400"/>
          </a:p>
          <a:p>
            <a:pPr marL="457200" lvl="0" indent="-317500" algn="l" rtl="0">
              <a:lnSpc>
                <a:spcPct val="115000"/>
              </a:lnSpc>
              <a:spcBef>
                <a:spcPts val="0"/>
              </a:spcBef>
              <a:spcAft>
                <a:spcPts val="0"/>
              </a:spcAft>
              <a:buSzPts val="1400"/>
              <a:buChar char="●"/>
            </a:pPr>
            <a:r>
              <a:rPr lang="es" sz="1400"/>
              <a:t>Use a tokenizer</a:t>
            </a:r>
            <a:endParaRPr sz="1400"/>
          </a:p>
          <a:p>
            <a:pPr marL="457200" lvl="0" indent="-317500" algn="l" rtl="0">
              <a:lnSpc>
                <a:spcPct val="115000"/>
              </a:lnSpc>
              <a:spcBef>
                <a:spcPts val="0"/>
              </a:spcBef>
              <a:spcAft>
                <a:spcPts val="0"/>
              </a:spcAft>
              <a:buSzPts val="1400"/>
              <a:buChar char="●"/>
            </a:pPr>
            <a:r>
              <a:rPr lang="es" sz="1400"/>
              <a:t>Map from words of the vocabulary to integers</a:t>
            </a:r>
            <a:endParaRPr sz="1400"/>
          </a:p>
          <a:p>
            <a:pPr marL="0" lvl="0" indent="0" algn="l" rtl="0">
              <a:lnSpc>
                <a:spcPct val="115000"/>
              </a:lnSpc>
              <a:spcBef>
                <a:spcPts val="1600"/>
              </a:spcBef>
              <a:spcAft>
                <a:spcPts val="0"/>
              </a:spcAft>
              <a:buSzPts val="1300"/>
              <a:buNone/>
            </a:pPr>
            <a:endParaRPr sz="1400"/>
          </a:p>
          <a:p>
            <a:pPr marL="457200" lvl="0" indent="-317500" algn="l" rtl="0">
              <a:lnSpc>
                <a:spcPct val="115000"/>
              </a:lnSpc>
              <a:spcBef>
                <a:spcPts val="1600"/>
              </a:spcBef>
              <a:spcAft>
                <a:spcPts val="0"/>
              </a:spcAft>
              <a:buSzPts val="1400"/>
              <a:buChar char="●"/>
            </a:pPr>
            <a:r>
              <a:rPr lang="es" sz="1400"/>
              <a:t>Calculate vocabulary size</a:t>
            </a:r>
            <a:endParaRPr sz="1400"/>
          </a:p>
          <a:p>
            <a:pPr marL="457200" lvl="0" indent="-317500" algn="l" rtl="0">
              <a:lnSpc>
                <a:spcPct val="115000"/>
              </a:lnSpc>
              <a:spcBef>
                <a:spcPts val="0"/>
              </a:spcBef>
              <a:spcAft>
                <a:spcPts val="0"/>
              </a:spcAft>
              <a:buSzPts val="1400"/>
              <a:buChar char="●"/>
            </a:pPr>
            <a:r>
              <a:rPr lang="es" sz="1400"/>
              <a:t>Compute maximum caption length</a:t>
            </a:r>
            <a:endParaRPr sz="1400"/>
          </a:p>
        </p:txBody>
      </p:sp>
      <p:pic>
        <p:nvPicPr>
          <p:cNvPr id="221" name="Google Shape;221;p27"/>
          <p:cNvPicPr preferRelativeResize="0"/>
          <p:nvPr/>
        </p:nvPicPr>
        <p:blipFill rotWithShape="1">
          <a:blip r:embed="rId3">
            <a:alphaModFix/>
          </a:blip>
          <a:srcRect/>
          <a:stretch/>
        </p:blipFill>
        <p:spPr>
          <a:xfrm>
            <a:off x="6037900" y="735088"/>
            <a:ext cx="1676400" cy="2143125"/>
          </a:xfrm>
          <a:prstGeom prst="rect">
            <a:avLst/>
          </a:prstGeom>
          <a:noFill/>
          <a:ln>
            <a:noFill/>
          </a:ln>
        </p:spPr>
      </p:pic>
      <p:pic>
        <p:nvPicPr>
          <p:cNvPr id="222" name="Google Shape;222;p27"/>
          <p:cNvPicPr preferRelativeResize="0"/>
          <p:nvPr/>
        </p:nvPicPr>
        <p:blipFill rotWithShape="1">
          <a:blip r:embed="rId4">
            <a:alphaModFix/>
          </a:blip>
          <a:srcRect/>
          <a:stretch/>
        </p:blipFill>
        <p:spPr>
          <a:xfrm>
            <a:off x="1030125" y="3802988"/>
            <a:ext cx="2548450" cy="588975"/>
          </a:xfrm>
          <a:prstGeom prst="rect">
            <a:avLst/>
          </a:prstGeom>
          <a:noFill/>
          <a:ln>
            <a:noFill/>
          </a:ln>
        </p:spPr>
      </p:pic>
      <p:pic>
        <p:nvPicPr>
          <p:cNvPr id="223" name="Google Shape;223;p27"/>
          <p:cNvPicPr preferRelativeResize="0"/>
          <p:nvPr/>
        </p:nvPicPr>
        <p:blipFill rotWithShape="1">
          <a:blip r:embed="rId5">
            <a:alphaModFix/>
          </a:blip>
          <a:srcRect/>
          <a:stretch/>
        </p:blipFill>
        <p:spPr>
          <a:xfrm>
            <a:off x="4857750" y="3188948"/>
            <a:ext cx="4036699" cy="1203025"/>
          </a:xfrm>
          <a:prstGeom prst="rect">
            <a:avLst/>
          </a:prstGeom>
          <a:noFill/>
          <a:ln>
            <a:noFill/>
          </a:ln>
        </p:spPr>
      </p:pic>
      <p:sp>
        <p:nvSpPr>
          <p:cNvPr id="224" name="Google Shape;224;p27"/>
          <p:cNvSpPr txBox="1"/>
          <p:nvPr/>
        </p:nvSpPr>
        <p:spPr>
          <a:xfrm>
            <a:off x="1552475" y="4391975"/>
            <a:ext cx="12684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lt1"/>
                </a:solidFill>
                <a:latin typeface="Lato"/>
                <a:ea typeface="Lato"/>
                <a:cs typeface="Lato"/>
                <a:sym typeface="Lato"/>
              </a:rPr>
              <a:t>       Flickr8k</a:t>
            </a:r>
            <a:endParaRPr sz="1300" b="0" i="0" u="none" strike="noStrike" cap="none">
              <a:solidFill>
                <a:schemeClr val="lt1"/>
              </a:solidFill>
              <a:latin typeface="Lato"/>
              <a:ea typeface="Lato"/>
              <a:cs typeface="Lato"/>
              <a:sym typeface="Lato"/>
            </a:endParaRPr>
          </a:p>
        </p:txBody>
      </p:sp>
      <p:sp>
        <p:nvSpPr>
          <p:cNvPr id="225" name="Google Shape;225;p27"/>
          <p:cNvSpPr txBox="1"/>
          <p:nvPr/>
        </p:nvSpPr>
        <p:spPr>
          <a:xfrm>
            <a:off x="5873925" y="4889850"/>
            <a:ext cx="1268400" cy="1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Lato"/>
              <a:ea typeface="Lato"/>
              <a:cs typeface="Lato"/>
              <a:sym typeface="Lato"/>
            </a:endParaRPr>
          </a:p>
        </p:txBody>
      </p:sp>
      <p:sp>
        <p:nvSpPr>
          <p:cNvPr id="226" name="Google Shape;226;p27"/>
          <p:cNvSpPr txBox="1"/>
          <p:nvPr/>
        </p:nvSpPr>
        <p:spPr>
          <a:xfrm>
            <a:off x="6330100" y="4435400"/>
            <a:ext cx="1092000" cy="41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lt1"/>
                </a:solidFill>
                <a:latin typeface="Lato"/>
                <a:ea typeface="Lato"/>
                <a:cs typeface="Lato"/>
                <a:sym typeface="Lato"/>
              </a:rPr>
              <a:t>  Flickr30k</a:t>
            </a:r>
            <a:endParaRPr sz="1300" b="0" i="0" u="none" strike="noStrike" cap="none">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6.7.1 Define Model</a:t>
            </a:r>
            <a:endParaRPr/>
          </a:p>
        </p:txBody>
      </p:sp>
      <p:pic>
        <p:nvPicPr>
          <p:cNvPr id="232" name="Google Shape;232;p28"/>
          <p:cNvPicPr preferRelativeResize="0"/>
          <p:nvPr/>
        </p:nvPicPr>
        <p:blipFill rotWithShape="1">
          <a:blip r:embed="rId3">
            <a:alphaModFix/>
          </a:blip>
          <a:srcRect/>
          <a:stretch/>
        </p:blipFill>
        <p:spPr>
          <a:xfrm>
            <a:off x="1297500" y="1060700"/>
            <a:ext cx="2958175" cy="3371151"/>
          </a:xfrm>
          <a:prstGeom prst="rect">
            <a:avLst/>
          </a:prstGeom>
          <a:noFill/>
          <a:ln>
            <a:noFill/>
          </a:ln>
        </p:spPr>
      </p:pic>
      <p:sp>
        <p:nvSpPr>
          <p:cNvPr id="233" name="Google Shape;233;p28"/>
          <p:cNvSpPr txBox="1"/>
          <p:nvPr/>
        </p:nvSpPr>
        <p:spPr>
          <a:xfrm>
            <a:off x="2198325" y="4534350"/>
            <a:ext cx="1156500" cy="23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lt1"/>
                </a:solidFill>
                <a:latin typeface="Lato"/>
                <a:ea typeface="Lato"/>
                <a:cs typeface="Lato"/>
                <a:sym typeface="Lato"/>
              </a:rPr>
              <a:t>    Flickr8k</a:t>
            </a:r>
            <a:endParaRPr sz="1300" b="0" i="0" u="none" strike="noStrike" cap="none">
              <a:solidFill>
                <a:schemeClr val="lt1"/>
              </a:solidFill>
              <a:latin typeface="Lato"/>
              <a:ea typeface="Lato"/>
              <a:cs typeface="Lato"/>
              <a:sym typeface="Lato"/>
            </a:endParaRPr>
          </a:p>
        </p:txBody>
      </p:sp>
      <p:pic>
        <p:nvPicPr>
          <p:cNvPr id="234" name="Google Shape;234;p28"/>
          <p:cNvPicPr preferRelativeResize="0"/>
          <p:nvPr/>
        </p:nvPicPr>
        <p:blipFill rotWithShape="1">
          <a:blip r:embed="rId4">
            <a:alphaModFix/>
          </a:blip>
          <a:srcRect/>
          <a:stretch/>
        </p:blipFill>
        <p:spPr>
          <a:xfrm>
            <a:off x="5219850" y="1002875"/>
            <a:ext cx="3116551" cy="3428976"/>
          </a:xfrm>
          <a:prstGeom prst="rect">
            <a:avLst/>
          </a:prstGeom>
          <a:noFill/>
          <a:ln>
            <a:noFill/>
          </a:ln>
        </p:spPr>
      </p:pic>
      <p:sp>
        <p:nvSpPr>
          <p:cNvPr id="235" name="Google Shape;235;p28"/>
          <p:cNvSpPr txBox="1"/>
          <p:nvPr/>
        </p:nvSpPr>
        <p:spPr>
          <a:xfrm>
            <a:off x="6199875" y="4534350"/>
            <a:ext cx="1156500" cy="23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lt1"/>
                </a:solidFill>
                <a:latin typeface="Lato"/>
                <a:ea typeface="Lato"/>
                <a:cs typeface="Lato"/>
                <a:sym typeface="Lato"/>
              </a:rPr>
              <a:t>    Flickr30k</a:t>
            </a:r>
            <a:endParaRPr sz="1300" b="0" i="0" u="none" strike="noStrike" cap="none">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6.7.2 Define Model</a:t>
            </a:r>
            <a:endParaRPr/>
          </a:p>
        </p:txBody>
      </p:sp>
      <p:sp>
        <p:nvSpPr>
          <p:cNvPr id="241" name="Google Shape;241;p29"/>
          <p:cNvSpPr txBox="1"/>
          <p:nvPr/>
        </p:nvSpPr>
        <p:spPr>
          <a:xfrm>
            <a:off x="2015700" y="2014250"/>
            <a:ext cx="1302300" cy="8094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s" sz="1300" b="1" i="0" u="none" strike="noStrike" cap="none">
                <a:solidFill>
                  <a:schemeClr val="dk1"/>
                </a:solidFill>
                <a:latin typeface="Lato"/>
                <a:ea typeface="Lato"/>
                <a:cs typeface="Lato"/>
                <a:sym typeface="Lato"/>
              </a:rPr>
              <a:t>Flickr8K</a:t>
            </a:r>
            <a:endParaRPr sz="1300" b="1" i="0" u="none" strike="noStrike" cap="none">
              <a:solidFill>
                <a:schemeClr val="dk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300"/>
              <a:buFont typeface="Arial"/>
              <a:buNone/>
            </a:pPr>
            <a:r>
              <a:rPr lang="es" sz="1300" b="1" i="0" u="none" strike="noStrike" cap="none">
                <a:solidFill>
                  <a:schemeClr val="dk1"/>
                </a:solidFill>
                <a:latin typeface="Lato"/>
                <a:ea typeface="Lato"/>
                <a:cs typeface="Lato"/>
                <a:sym typeface="Lato"/>
              </a:rPr>
              <a:t>+</a:t>
            </a:r>
            <a:endParaRPr sz="1300" b="1" i="0" u="none" strike="noStrike" cap="none">
              <a:solidFill>
                <a:schemeClr val="dk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300"/>
              <a:buFont typeface="Arial"/>
              <a:buNone/>
            </a:pPr>
            <a:r>
              <a:rPr lang="es" sz="1300" b="1" i="0" u="none" strike="noStrike" cap="none">
                <a:solidFill>
                  <a:schemeClr val="dk1"/>
                </a:solidFill>
                <a:latin typeface="Lato"/>
                <a:ea typeface="Lato"/>
                <a:cs typeface="Lato"/>
                <a:sym typeface="Lato"/>
              </a:rPr>
              <a:t>Flickr30K</a:t>
            </a:r>
            <a:endParaRPr sz="1300" b="1" i="0" u="none" strike="noStrike" cap="none">
              <a:solidFill>
                <a:schemeClr val="dk1"/>
              </a:solidFill>
              <a:latin typeface="Lato"/>
              <a:ea typeface="Lato"/>
              <a:cs typeface="Lato"/>
              <a:sym typeface="Lato"/>
            </a:endParaRPr>
          </a:p>
        </p:txBody>
      </p:sp>
      <p:pic>
        <p:nvPicPr>
          <p:cNvPr id="242" name="Google Shape;242;p29"/>
          <p:cNvPicPr preferRelativeResize="0"/>
          <p:nvPr/>
        </p:nvPicPr>
        <p:blipFill rotWithShape="1">
          <a:blip r:embed="rId3">
            <a:alphaModFix/>
          </a:blip>
          <a:srcRect/>
          <a:stretch/>
        </p:blipFill>
        <p:spPr>
          <a:xfrm>
            <a:off x="5134025" y="0"/>
            <a:ext cx="3731551" cy="5143500"/>
          </a:xfrm>
          <a:prstGeom prst="rect">
            <a:avLst/>
          </a:prstGeom>
          <a:noFill/>
          <a:ln>
            <a:noFill/>
          </a:ln>
        </p:spPr>
      </p:pic>
      <p:cxnSp>
        <p:nvCxnSpPr>
          <p:cNvPr id="243" name="Google Shape;243;p29"/>
          <p:cNvCxnSpPr>
            <a:stCxn id="241" idx="3"/>
          </p:cNvCxnSpPr>
          <p:nvPr/>
        </p:nvCxnSpPr>
        <p:spPr>
          <a:xfrm>
            <a:off x="3318000" y="2418950"/>
            <a:ext cx="1854600" cy="0"/>
          </a:xfrm>
          <a:prstGeom prst="straightConnector1">
            <a:avLst/>
          </a:prstGeom>
          <a:noFill/>
          <a:ln w="28575" cap="flat" cmpd="sng">
            <a:solidFill>
              <a:schemeClr val="dk2"/>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6.8.1 Evaluate Model</a:t>
            </a:r>
            <a:endParaRPr/>
          </a:p>
        </p:txBody>
      </p:sp>
      <p:sp>
        <p:nvSpPr>
          <p:cNvPr id="249" name="Google Shape;249;p30"/>
          <p:cNvSpPr txBox="1">
            <a:spLocks noGrp="1"/>
          </p:cNvSpPr>
          <p:nvPr>
            <p:ph type="body" idx="1"/>
          </p:nvPr>
        </p:nvSpPr>
        <p:spPr>
          <a:xfrm>
            <a:off x="1297500" y="961850"/>
            <a:ext cx="3403200" cy="342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a:t>Sampling:</a:t>
            </a:r>
            <a:endParaRPr/>
          </a:p>
          <a:p>
            <a:pPr marL="457200" lvl="0" indent="-311150" algn="l" rtl="0">
              <a:lnSpc>
                <a:spcPct val="115000"/>
              </a:lnSpc>
              <a:spcBef>
                <a:spcPts val="0"/>
              </a:spcBef>
              <a:spcAft>
                <a:spcPts val="0"/>
              </a:spcAft>
              <a:buSzPts val="1300"/>
              <a:buChar char="●"/>
            </a:pPr>
            <a:r>
              <a:rPr lang="es"/>
              <a:t>Take the best word at each time step</a:t>
            </a:r>
            <a:endParaRPr/>
          </a:p>
          <a:p>
            <a:pPr marL="0" lvl="0" indent="0" algn="l" rtl="0">
              <a:lnSpc>
                <a:spcPct val="115000"/>
              </a:lnSpc>
              <a:spcBef>
                <a:spcPts val="0"/>
              </a:spcBef>
              <a:spcAft>
                <a:spcPts val="0"/>
              </a:spcAft>
              <a:buSzPts val="1300"/>
              <a:buNone/>
            </a:pPr>
            <a:r>
              <a:rPr lang="es"/>
              <a:t>Beam Search</a:t>
            </a:r>
            <a:endParaRPr/>
          </a:p>
          <a:p>
            <a:pPr marL="457200" lvl="0" indent="-311150" algn="l" rtl="0">
              <a:lnSpc>
                <a:spcPct val="115000"/>
              </a:lnSpc>
              <a:spcBef>
                <a:spcPts val="0"/>
              </a:spcBef>
              <a:spcAft>
                <a:spcPts val="0"/>
              </a:spcAft>
              <a:buSzPts val="1300"/>
              <a:buChar char="●"/>
            </a:pPr>
            <a:r>
              <a:rPr lang="es"/>
              <a:t>Considers the k best sentences at each time step</a:t>
            </a:r>
            <a:endParaRPr/>
          </a:p>
          <a:p>
            <a:pPr marL="457200" lvl="0" indent="-311150" algn="l" rtl="0">
              <a:lnSpc>
                <a:spcPct val="115000"/>
              </a:lnSpc>
              <a:spcBef>
                <a:spcPts val="0"/>
              </a:spcBef>
              <a:spcAft>
                <a:spcPts val="0"/>
              </a:spcAft>
              <a:buSzPts val="1300"/>
              <a:buChar char="●"/>
            </a:pPr>
            <a:r>
              <a:rPr lang="es"/>
              <a:t>Increases the chance of getting a better description</a:t>
            </a:r>
            <a:endParaRPr/>
          </a:p>
          <a:p>
            <a:pPr marL="457200" lvl="0" indent="0" algn="l" rtl="0">
              <a:lnSpc>
                <a:spcPct val="115000"/>
              </a:lnSpc>
              <a:spcBef>
                <a:spcPts val="0"/>
              </a:spcBef>
              <a:spcAft>
                <a:spcPts val="0"/>
              </a:spcAft>
              <a:buSzPts val="1300"/>
              <a:buNone/>
            </a:pPr>
            <a:endParaRPr/>
          </a:p>
          <a:p>
            <a:pPr marL="457200" lvl="0" indent="0" algn="l" rtl="0">
              <a:lnSpc>
                <a:spcPct val="115000"/>
              </a:lnSpc>
              <a:spcBef>
                <a:spcPts val="0"/>
              </a:spcBef>
              <a:spcAft>
                <a:spcPts val="0"/>
              </a:spcAft>
              <a:buSzPts val="1300"/>
              <a:buNone/>
            </a:pPr>
            <a:endParaRPr/>
          </a:p>
        </p:txBody>
      </p:sp>
      <p:pic>
        <p:nvPicPr>
          <p:cNvPr id="250" name="Google Shape;250;p30"/>
          <p:cNvPicPr preferRelativeResize="0"/>
          <p:nvPr/>
        </p:nvPicPr>
        <p:blipFill rotWithShape="1">
          <a:blip r:embed="rId3">
            <a:alphaModFix/>
          </a:blip>
          <a:srcRect/>
          <a:stretch/>
        </p:blipFill>
        <p:spPr>
          <a:xfrm>
            <a:off x="4919038" y="1376450"/>
            <a:ext cx="3610325" cy="2191975"/>
          </a:xfrm>
          <a:prstGeom prst="rect">
            <a:avLst/>
          </a:prstGeom>
          <a:noFill/>
          <a:ln>
            <a:noFill/>
          </a:ln>
        </p:spPr>
      </p:pic>
      <p:sp>
        <p:nvSpPr>
          <p:cNvPr id="251" name="Google Shape;251;p30"/>
          <p:cNvSpPr/>
          <p:nvPr/>
        </p:nvSpPr>
        <p:spPr>
          <a:xfrm>
            <a:off x="7427300" y="1376375"/>
            <a:ext cx="585900" cy="21921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3"/>
          <p:cNvSpPr txBox="1">
            <a:spLocks noGrp="1"/>
          </p:cNvSpPr>
          <p:nvPr>
            <p:ph type="title"/>
          </p:nvPr>
        </p:nvSpPr>
        <p:spPr>
          <a:xfrm>
            <a:off x="1297500" y="2539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b="1"/>
              <a:t>Contents</a:t>
            </a:r>
            <a:endParaRPr b="1"/>
          </a:p>
        </p:txBody>
      </p:sp>
      <p:sp>
        <p:nvSpPr>
          <p:cNvPr id="119" name="Google Shape;119;p13"/>
          <p:cNvSpPr txBox="1">
            <a:spLocks noGrp="1"/>
          </p:cNvSpPr>
          <p:nvPr>
            <p:ph type="body" idx="1"/>
          </p:nvPr>
        </p:nvSpPr>
        <p:spPr>
          <a:xfrm>
            <a:off x="1297500" y="843350"/>
            <a:ext cx="7038900" cy="3585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AutoNum type="arabicPeriod"/>
            </a:pPr>
            <a:r>
              <a:rPr lang="es" sz="1400"/>
              <a:t>Introduction</a:t>
            </a:r>
            <a:endParaRPr sz="1400"/>
          </a:p>
          <a:p>
            <a:pPr marL="457200" lvl="0" indent="-317500" algn="l" rtl="0">
              <a:lnSpc>
                <a:spcPct val="115000"/>
              </a:lnSpc>
              <a:spcBef>
                <a:spcPts val="0"/>
              </a:spcBef>
              <a:spcAft>
                <a:spcPts val="0"/>
              </a:spcAft>
              <a:buSzPts val="1400"/>
              <a:buAutoNum type="arabicPeriod"/>
            </a:pPr>
            <a:r>
              <a:rPr lang="es" sz="1400"/>
              <a:t>Pre -requisites</a:t>
            </a:r>
            <a:endParaRPr sz="1400"/>
          </a:p>
          <a:p>
            <a:pPr marL="457200" lvl="0" indent="-317500" algn="l" rtl="0">
              <a:lnSpc>
                <a:spcPct val="115000"/>
              </a:lnSpc>
              <a:spcBef>
                <a:spcPts val="0"/>
              </a:spcBef>
              <a:spcAft>
                <a:spcPts val="0"/>
              </a:spcAft>
              <a:buSzPts val="1400"/>
              <a:buAutoNum type="arabicPeriod"/>
            </a:pPr>
            <a:r>
              <a:rPr lang="es" sz="1400"/>
              <a:t>Overall work flow</a:t>
            </a:r>
            <a:endParaRPr sz="1400"/>
          </a:p>
          <a:p>
            <a:pPr marL="457200" lvl="0" indent="-317500" algn="l" rtl="0">
              <a:lnSpc>
                <a:spcPct val="115000"/>
              </a:lnSpc>
              <a:spcBef>
                <a:spcPts val="0"/>
              </a:spcBef>
              <a:spcAft>
                <a:spcPts val="0"/>
              </a:spcAft>
              <a:buSzPts val="1400"/>
              <a:buAutoNum type="arabicPeriod"/>
            </a:pPr>
            <a:r>
              <a:rPr lang="es" sz="1400"/>
              <a:t>Methodologies</a:t>
            </a:r>
            <a:endParaRPr sz="1400"/>
          </a:p>
          <a:p>
            <a:pPr marL="457200" lvl="0" indent="-317500" algn="l" rtl="0">
              <a:spcBef>
                <a:spcPts val="0"/>
              </a:spcBef>
              <a:spcAft>
                <a:spcPts val="0"/>
              </a:spcAft>
              <a:buSzPts val="1400"/>
              <a:buAutoNum type="arabicPeriod"/>
            </a:pPr>
            <a:r>
              <a:rPr lang="es" sz="1400"/>
              <a:t>Existing Approaches/Related Works </a:t>
            </a:r>
            <a:endParaRPr sz="1400"/>
          </a:p>
          <a:p>
            <a:pPr marL="457200" lvl="0" indent="-317500" algn="l" rtl="0">
              <a:lnSpc>
                <a:spcPct val="115000"/>
              </a:lnSpc>
              <a:spcBef>
                <a:spcPts val="0"/>
              </a:spcBef>
              <a:spcAft>
                <a:spcPts val="0"/>
              </a:spcAft>
              <a:buSzPts val="1400"/>
              <a:buAutoNum type="arabicPeriod"/>
            </a:pPr>
            <a:r>
              <a:rPr lang="es" sz="1400"/>
              <a:t>Our Approach</a:t>
            </a:r>
            <a:endParaRPr sz="1400"/>
          </a:p>
          <a:p>
            <a:pPr marL="457200" lvl="0" indent="-317500" algn="l" rtl="0">
              <a:lnSpc>
                <a:spcPct val="115000"/>
              </a:lnSpc>
              <a:spcBef>
                <a:spcPts val="0"/>
              </a:spcBef>
              <a:spcAft>
                <a:spcPts val="0"/>
              </a:spcAft>
              <a:buSzPts val="1400"/>
              <a:buAutoNum type="arabicPeriod"/>
            </a:pPr>
            <a:r>
              <a:rPr lang="es" sz="1400"/>
              <a:t>Graphs</a:t>
            </a:r>
            <a:endParaRPr sz="1400"/>
          </a:p>
          <a:p>
            <a:pPr marL="457200" lvl="0" indent="-317500" algn="l" rtl="0">
              <a:lnSpc>
                <a:spcPct val="115000"/>
              </a:lnSpc>
              <a:spcBef>
                <a:spcPts val="0"/>
              </a:spcBef>
              <a:spcAft>
                <a:spcPts val="0"/>
              </a:spcAft>
              <a:buSzPts val="1400"/>
              <a:buAutoNum type="arabicPeriod"/>
            </a:pPr>
            <a:r>
              <a:rPr lang="es" sz="1400"/>
              <a:t>Applications</a:t>
            </a:r>
            <a:endParaRPr sz="1400"/>
          </a:p>
          <a:p>
            <a:pPr marL="457200" lvl="0" indent="-317500" algn="l" rtl="0">
              <a:lnSpc>
                <a:spcPct val="115000"/>
              </a:lnSpc>
              <a:spcBef>
                <a:spcPts val="0"/>
              </a:spcBef>
              <a:spcAft>
                <a:spcPts val="0"/>
              </a:spcAft>
              <a:buSzPts val="1400"/>
              <a:buAutoNum type="arabicPeriod"/>
            </a:pPr>
            <a:r>
              <a:rPr lang="es" sz="1400"/>
              <a:t>Conclusions</a:t>
            </a:r>
            <a:endParaRPr sz="1400"/>
          </a:p>
          <a:p>
            <a:pPr marL="457200" lvl="0" indent="-317500" algn="l" rtl="0">
              <a:lnSpc>
                <a:spcPct val="115000"/>
              </a:lnSpc>
              <a:spcBef>
                <a:spcPts val="0"/>
              </a:spcBef>
              <a:spcAft>
                <a:spcPts val="0"/>
              </a:spcAft>
              <a:buSzPts val="1400"/>
              <a:buAutoNum type="arabicPeriod"/>
            </a:pPr>
            <a:r>
              <a:rPr lang="es" sz="1400"/>
              <a:t>References</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6.8.2 BLEU Scores </a:t>
            </a:r>
            <a:endParaRPr/>
          </a:p>
        </p:txBody>
      </p:sp>
      <p:pic>
        <p:nvPicPr>
          <p:cNvPr id="257" name="Google Shape;257;p31"/>
          <p:cNvPicPr preferRelativeResize="0"/>
          <p:nvPr/>
        </p:nvPicPr>
        <p:blipFill rotWithShape="1">
          <a:blip r:embed="rId3">
            <a:alphaModFix/>
          </a:blip>
          <a:srcRect/>
          <a:stretch/>
        </p:blipFill>
        <p:spPr>
          <a:xfrm>
            <a:off x="470005" y="1377828"/>
            <a:ext cx="2202200" cy="1274313"/>
          </a:xfrm>
          <a:prstGeom prst="rect">
            <a:avLst/>
          </a:prstGeom>
          <a:noFill/>
          <a:ln>
            <a:noFill/>
          </a:ln>
        </p:spPr>
      </p:pic>
      <p:pic>
        <p:nvPicPr>
          <p:cNvPr id="258" name="Google Shape;258;p31"/>
          <p:cNvPicPr preferRelativeResize="0"/>
          <p:nvPr/>
        </p:nvPicPr>
        <p:blipFill rotWithShape="1">
          <a:blip r:embed="rId4">
            <a:alphaModFix/>
          </a:blip>
          <a:srcRect/>
          <a:stretch/>
        </p:blipFill>
        <p:spPr>
          <a:xfrm>
            <a:off x="3185757" y="1386684"/>
            <a:ext cx="2202196" cy="1274400"/>
          </a:xfrm>
          <a:prstGeom prst="rect">
            <a:avLst/>
          </a:prstGeom>
          <a:noFill/>
          <a:ln>
            <a:noFill/>
          </a:ln>
        </p:spPr>
      </p:pic>
      <p:pic>
        <p:nvPicPr>
          <p:cNvPr id="259" name="Google Shape;259;p31"/>
          <p:cNvPicPr preferRelativeResize="0"/>
          <p:nvPr/>
        </p:nvPicPr>
        <p:blipFill rotWithShape="1">
          <a:blip r:embed="rId5">
            <a:alphaModFix/>
          </a:blip>
          <a:srcRect/>
          <a:stretch/>
        </p:blipFill>
        <p:spPr>
          <a:xfrm>
            <a:off x="6064000" y="1386684"/>
            <a:ext cx="2203200" cy="1274400"/>
          </a:xfrm>
          <a:prstGeom prst="rect">
            <a:avLst/>
          </a:prstGeom>
          <a:noFill/>
          <a:ln>
            <a:noFill/>
          </a:ln>
        </p:spPr>
      </p:pic>
      <p:sp>
        <p:nvSpPr>
          <p:cNvPr id="260" name="Google Shape;260;p31"/>
          <p:cNvSpPr txBox="1"/>
          <p:nvPr/>
        </p:nvSpPr>
        <p:spPr>
          <a:xfrm>
            <a:off x="912687" y="2640232"/>
            <a:ext cx="1036200" cy="19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lt1"/>
                </a:solidFill>
                <a:latin typeface="Lato"/>
                <a:ea typeface="Lato"/>
                <a:cs typeface="Lato"/>
                <a:sym typeface="Lato"/>
              </a:rPr>
              <a:t>Flickr8K</a:t>
            </a:r>
            <a:endParaRPr sz="1300" b="0" i="0" u="none" strike="noStrike" cap="none">
              <a:solidFill>
                <a:schemeClr val="lt1"/>
              </a:solidFill>
              <a:latin typeface="Lato"/>
              <a:ea typeface="Lato"/>
              <a:cs typeface="Lato"/>
              <a:sym typeface="Lato"/>
            </a:endParaRPr>
          </a:p>
        </p:txBody>
      </p:sp>
      <p:sp>
        <p:nvSpPr>
          <p:cNvPr id="261" name="Google Shape;261;p31"/>
          <p:cNvSpPr txBox="1"/>
          <p:nvPr/>
        </p:nvSpPr>
        <p:spPr>
          <a:xfrm>
            <a:off x="3826350" y="2457382"/>
            <a:ext cx="990600" cy="28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lt1"/>
                </a:solidFill>
                <a:latin typeface="Lato"/>
                <a:ea typeface="Lato"/>
                <a:cs typeface="Lato"/>
                <a:sym typeface="Lato"/>
              </a:rPr>
              <a:t>   Flickr30K</a:t>
            </a:r>
            <a:endParaRPr sz="1300" b="0" i="0" u="none" strike="noStrike" cap="none">
              <a:solidFill>
                <a:schemeClr val="lt1"/>
              </a:solidFill>
              <a:latin typeface="Lato"/>
              <a:ea typeface="Lato"/>
              <a:cs typeface="Lato"/>
              <a:sym typeface="Lato"/>
            </a:endParaRPr>
          </a:p>
        </p:txBody>
      </p:sp>
      <p:sp>
        <p:nvSpPr>
          <p:cNvPr id="262" name="Google Shape;262;p31"/>
          <p:cNvSpPr txBox="1"/>
          <p:nvPr/>
        </p:nvSpPr>
        <p:spPr>
          <a:xfrm>
            <a:off x="6064000" y="2661084"/>
            <a:ext cx="2387400" cy="3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1" i="1" u="none" strike="noStrike" cap="none">
                <a:solidFill>
                  <a:schemeClr val="lt1"/>
                </a:solidFill>
                <a:latin typeface="Lato"/>
                <a:ea typeface="Lato"/>
                <a:cs typeface="Lato"/>
                <a:sym typeface="Lato"/>
              </a:rPr>
              <a:t>Flickr8K </a:t>
            </a:r>
            <a:r>
              <a:rPr lang="es" sz="1300" b="0" i="0" u="none" strike="noStrike" cap="none">
                <a:solidFill>
                  <a:schemeClr val="lt1"/>
                </a:solidFill>
                <a:latin typeface="Lato"/>
                <a:ea typeface="Lato"/>
                <a:cs typeface="Lato"/>
                <a:sym typeface="Lato"/>
              </a:rPr>
              <a:t>trained on </a:t>
            </a:r>
            <a:r>
              <a:rPr lang="es" sz="1300" b="1" i="1" u="none" strike="noStrike" cap="none">
                <a:solidFill>
                  <a:schemeClr val="lt1"/>
                </a:solidFill>
                <a:latin typeface="Lato"/>
                <a:ea typeface="Lato"/>
                <a:cs typeface="Lato"/>
                <a:sym typeface="Lato"/>
              </a:rPr>
              <a:t>Flickr30K</a:t>
            </a:r>
            <a:endParaRPr sz="1300" b="1" i="1" u="none" strike="noStrike" cap="none">
              <a:solidFill>
                <a:schemeClr val="lt1"/>
              </a:solidFill>
              <a:latin typeface="Lato"/>
              <a:ea typeface="Lato"/>
              <a:cs typeface="Lato"/>
              <a:sym typeface="Lato"/>
            </a:endParaRPr>
          </a:p>
        </p:txBody>
      </p:sp>
      <p:pic>
        <p:nvPicPr>
          <p:cNvPr id="263" name="Google Shape;263;p31"/>
          <p:cNvPicPr preferRelativeResize="0"/>
          <p:nvPr/>
        </p:nvPicPr>
        <p:blipFill rotWithShape="1">
          <a:blip r:embed="rId6">
            <a:alphaModFix/>
          </a:blip>
          <a:srcRect/>
          <a:stretch/>
        </p:blipFill>
        <p:spPr>
          <a:xfrm>
            <a:off x="1571105" y="3048614"/>
            <a:ext cx="5787901" cy="19063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body" idx="1"/>
          </p:nvPr>
        </p:nvSpPr>
        <p:spPr>
          <a:xfrm>
            <a:off x="2784525" y="1415050"/>
            <a:ext cx="7038900" cy="140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highlight>
                  <a:schemeClr val="dk1"/>
                </a:highlight>
                <a:latin typeface="Arial"/>
                <a:ea typeface="Arial"/>
                <a:cs typeface="Arial"/>
                <a:sym typeface="Arial"/>
              </a:rPr>
              <a:t>Actual Captions : </a:t>
            </a:r>
            <a:endParaRPr sz="1200">
              <a:highlight>
                <a:schemeClr val="dk1"/>
              </a:highlight>
              <a:latin typeface="Arial"/>
              <a:ea typeface="Arial"/>
              <a:cs typeface="Arial"/>
              <a:sym typeface="Arial"/>
            </a:endParaRPr>
          </a:p>
          <a:p>
            <a:pPr marL="0" lvl="0" indent="0" algn="l" rtl="0">
              <a:lnSpc>
                <a:spcPct val="115000"/>
              </a:lnSpc>
              <a:spcBef>
                <a:spcPts val="0"/>
              </a:spcBef>
              <a:spcAft>
                <a:spcPts val="0"/>
              </a:spcAft>
              <a:buSzPts val="1300"/>
              <a:buNone/>
            </a:pPr>
            <a:r>
              <a:rPr lang="es" sz="1200">
                <a:highlight>
                  <a:schemeClr val="dk1"/>
                </a:highlight>
                <a:latin typeface="Arial"/>
                <a:ea typeface="Arial"/>
                <a:cs typeface="Arial"/>
                <a:sym typeface="Arial"/>
              </a:rPr>
              <a:t>black dog and spotted dog are fighting</a:t>
            </a:r>
            <a:endParaRPr sz="1200">
              <a:highlight>
                <a:schemeClr val="dk1"/>
              </a:highlight>
              <a:latin typeface="Arial"/>
              <a:ea typeface="Arial"/>
              <a:cs typeface="Arial"/>
              <a:sym typeface="Arial"/>
            </a:endParaRPr>
          </a:p>
          <a:p>
            <a:pPr marL="0" lvl="0" indent="0" algn="l" rtl="0">
              <a:lnSpc>
                <a:spcPct val="115000"/>
              </a:lnSpc>
              <a:spcBef>
                <a:spcPts val="0"/>
              </a:spcBef>
              <a:spcAft>
                <a:spcPts val="0"/>
              </a:spcAft>
              <a:buSzPts val="1300"/>
              <a:buNone/>
            </a:pPr>
            <a:r>
              <a:rPr lang="es" sz="1200">
                <a:highlight>
                  <a:schemeClr val="dk1"/>
                </a:highlight>
                <a:latin typeface="Arial"/>
                <a:ea typeface="Arial"/>
                <a:cs typeface="Arial"/>
                <a:sym typeface="Arial"/>
              </a:rPr>
              <a:t>black dog and tri-colored dog playing with each other on the road</a:t>
            </a:r>
            <a:endParaRPr sz="1200">
              <a:highlight>
                <a:schemeClr val="dk1"/>
              </a:highlight>
              <a:latin typeface="Arial"/>
              <a:ea typeface="Arial"/>
              <a:cs typeface="Arial"/>
              <a:sym typeface="Arial"/>
            </a:endParaRPr>
          </a:p>
          <a:p>
            <a:pPr marL="0" lvl="0" indent="0" algn="l" rtl="0">
              <a:lnSpc>
                <a:spcPct val="115000"/>
              </a:lnSpc>
              <a:spcBef>
                <a:spcPts val="0"/>
              </a:spcBef>
              <a:spcAft>
                <a:spcPts val="0"/>
              </a:spcAft>
              <a:buSzPts val="1300"/>
              <a:buNone/>
            </a:pPr>
            <a:r>
              <a:rPr lang="es" sz="1200">
                <a:highlight>
                  <a:schemeClr val="dk1"/>
                </a:highlight>
                <a:latin typeface="Arial"/>
                <a:ea typeface="Arial"/>
                <a:cs typeface="Arial"/>
                <a:sym typeface="Arial"/>
              </a:rPr>
              <a:t>black dog and white dog with brown spots are staring at each other in the street </a:t>
            </a:r>
            <a:endParaRPr sz="1200">
              <a:highlight>
                <a:schemeClr val="dk1"/>
              </a:highlight>
              <a:latin typeface="Arial"/>
              <a:ea typeface="Arial"/>
              <a:cs typeface="Arial"/>
              <a:sym typeface="Arial"/>
            </a:endParaRPr>
          </a:p>
          <a:p>
            <a:pPr marL="0" lvl="0" indent="0" algn="l" rtl="0">
              <a:lnSpc>
                <a:spcPct val="115000"/>
              </a:lnSpc>
              <a:spcBef>
                <a:spcPts val="0"/>
              </a:spcBef>
              <a:spcAft>
                <a:spcPts val="0"/>
              </a:spcAft>
              <a:buSzPts val="1300"/>
              <a:buNone/>
            </a:pPr>
            <a:r>
              <a:rPr lang="es" sz="1200">
                <a:highlight>
                  <a:schemeClr val="dk1"/>
                </a:highlight>
                <a:latin typeface="Arial"/>
                <a:ea typeface="Arial"/>
                <a:cs typeface="Arial"/>
                <a:sym typeface="Arial"/>
              </a:rPr>
              <a:t>two dogs of different breeds looking at each other on the road </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200">
                <a:highlight>
                  <a:schemeClr val="dk1"/>
                </a:highlight>
                <a:latin typeface="Arial"/>
                <a:ea typeface="Arial"/>
                <a:cs typeface="Arial"/>
                <a:sym typeface="Arial"/>
              </a:rPr>
              <a:t>two dogs on pavement moving toward each other</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200">
                <a:highlight>
                  <a:schemeClr val="dk1"/>
                </a:highlight>
                <a:latin typeface="Arial"/>
                <a:ea typeface="Arial"/>
                <a:cs typeface="Arial"/>
                <a:sym typeface="Arial"/>
              </a:rPr>
              <a:t>Predicted Captions : </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100">
                <a:highlight>
                  <a:schemeClr val="dk1"/>
                </a:highlight>
                <a:latin typeface="Arial"/>
                <a:ea typeface="Arial"/>
                <a:cs typeface="Arial"/>
                <a:sym typeface="Arial"/>
              </a:rPr>
              <a:t>two dogs play with each other in the grass</a:t>
            </a:r>
            <a:endParaRPr sz="11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endParaRPr sz="1200">
              <a:highlight>
                <a:schemeClr val="dk1"/>
              </a:highlight>
              <a:latin typeface="Arial"/>
              <a:ea typeface="Arial"/>
              <a:cs typeface="Arial"/>
              <a:sym typeface="Arial"/>
            </a:endParaRPr>
          </a:p>
          <a:p>
            <a:pPr marL="0" lvl="0" indent="0" algn="l" rtl="0">
              <a:lnSpc>
                <a:spcPct val="115000"/>
              </a:lnSpc>
              <a:spcBef>
                <a:spcPts val="0"/>
              </a:spcBef>
              <a:spcAft>
                <a:spcPts val="0"/>
              </a:spcAft>
              <a:buSzPts val="1300"/>
              <a:buNone/>
            </a:pPr>
            <a:endParaRPr sz="1200"/>
          </a:p>
          <a:p>
            <a:pPr marL="0" lvl="0" indent="0" algn="l" rtl="0">
              <a:lnSpc>
                <a:spcPct val="115000"/>
              </a:lnSpc>
              <a:spcBef>
                <a:spcPts val="0"/>
              </a:spcBef>
              <a:spcAft>
                <a:spcPts val="0"/>
              </a:spcAft>
              <a:buSzPts val="1300"/>
              <a:buNone/>
            </a:pPr>
            <a:endParaRPr sz="1200"/>
          </a:p>
          <a:p>
            <a:pPr marL="0" lvl="0" indent="0" algn="l" rtl="0">
              <a:lnSpc>
                <a:spcPct val="115000"/>
              </a:lnSpc>
              <a:spcBef>
                <a:spcPts val="0"/>
              </a:spcBef>
              <a:spcAft>
                <a:spcPts val="0"/>
              </a:spcAft>
              <a:buSzPts val="1300"/>
              <a:buNone/>
            </a:pPr>
            <a:endParaRPr/>
          </a:p>
        </p:txBody>
      </p:sp>
      <p:sp>
        <p:nvSpPr>
          <p:cNvPr id="269" name="Google Shape;269;p32"/>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6.9 Generate Captions</a:t>
            </a:r>
            <a:endParaRPr/>
          </a:p>
        </p:txBody>
      </p:sp>
      <p:sp>
        <p:nvSpPr>
          <p:cNvPr id="270" name="Google Shape;270;p32"/>
          <p:cNvSpPr txBox="1">
            <a:spLocks noGrp="1"/>
          </p:cNvSpPr>
          <p:nvPr>
            <p:ph type="body" idx="1"/>
          </p:nvPr>
        </p:nvSpPr>
        <p:spPr>
          <a:xfrm>
            <a:off x="2784525" y="3280550"/>
            <a:ext cx="5643300" cy="18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200">
                <a:highlight>
                  <a:schemeClr val="dk1"/>
                </a:highlight>
                <a:latin typeface="Arial"/>
                <a:ea typeface="Arial"/>
                <a:cs typeface="Arial"/>
                <a:sym typeface="Arial"/>
              </a:rPr>
              <a:t>Actual Captions : </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200">
                <a:highlight>
                  <a:schemeClr val="dk1"/>
                </a:highlight>
                <a:latin typeface="Arial"/>
                <a:ea typeface="Arial"/>
                <a:cs typeface="Arial"/>
                <a:sym typeface="Arial"/>
              </a:rPr>
              <a:t>man in hat is displaying pictures next to skier in blue hat </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200">
                <a:highlight>
                  <a:schemeClr val="dk1"/>
                </a:highlight>
                <a:latin typeface="Arial"/>
                <a:ea typeface="Arial"/>
                <a:cs typeface="Arial"/>
                <a:sym typeface="Arial"/>
              </a:rPr>
              <a:t>man skis past another man displaying paintings in the snow </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200">
                <a:highlight>
                  <a:schemeClr val="dk1"/>
                </a:highlight>
                <a:latin typeface="Arial"/>
                <a:ea typeface="Arial"/>
                <a:cs typeface="Arial"/>
                <a:sym typeface="Arial"/>
              </a:rPr>
              <a:t>person wearing skis looking at framed pictures set up in the snow </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200">
                <a:highlight>
                  <a:schemeClr val="dk1"/>
                </a:highlight>
                <a:latin typeface="Arial"/>
                <a:ea typeface="Arial"/>
                <a:cs typeface="Arial"/>
                <a:sym typeface="Arial"/>
              </a:rPr>
              <a:t>skier looks at framed pictures in the snow next to trees </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200">
                <a:highlight>
                  <a:schemeClr val="dk1"/>
                </a:highlight>
                <a:latin typeface="Arial"/>
                <a:ea typeface="Arial"/>
                <a:cs typeface="Arial"/>
                <a:sym typeface="Arial"/>
              </a:rPr>
              <a:t>man on skis looking at artwork for sale in the snow </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200">
                <a:highlight>
                  <a:schemeClr val="dk1"/>
                </a:highlight>
                <a:latin typeface="Arial"/>
                <a:ea typeface="Arial"/>
                <a:cs typeface="Arial"/>
                <a:sym typeface="Arial"/>
              </a:rPr>
              <a:t>Predicted Captions : </a:t>
            </a: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r>
              <a:rPr lang="es" sz="1100">
                <a:highlight>
                  <a:schemeClr val="dk1"/>
                </a:highlight>
                <a:latin typeface="Arial"/>
                <a:ea typeface="Arial"/>
                <a:cs typeface="Arial"/>
                <a:sym typeface="Arial"/>
              </a:rPr>
              <a:t>two people are hiking up snowy mountain</a:t>
            </a:r>
            <a:endParaRPr sz="11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endParaRPr sz="1200">
              <a:highlight>
                <a:schemeClr val="dk1"/>
              </a:highlight>
              <a:latin typeface="Arial"/>
              <a:ea typeface="Arial"/>
              <a:cs typeface="Arial"/>
              <a:sym typeface="Arial"/>
            </a:endParaRPr>
          </a:p>
          <a:p>
            <a:pPr marL="0" lvl="0" indent="0" algn="l" rtl="0">
              <a:lnSpc>
                <a:spcPct val="110795"/>
              </a:lnSpc>
              <a:spcBef>
                <a:spcPts val="0"/>
              </a:spcBef>
              <a:spcAft>
                <a:spcPts val="0"/>
              </a:spcAft>
              <a:buSzPts val="1300"/>
              <a:buNone/>
            </a:pPr>
            <a:endParaRPr sz="1200">
              <a:highlight>
                <a:schemeClr val="dk1"/>
              </a:highlight>
              <a:latin typeface="Arial"/>
              <a:ea typeface="Arial"/>
              <a:cs typeface="Arial"/>
              <a:sym typeface="Arial"/>
            </a:endParaRPr>
          </a:p>
          <a:p>
            <a:pPr marL="0" lvl="0" indent="0" algn="l" rtl="0">
              <a:lnSpc>
                <a:spcPct val="115000"/>
              </a:lnSpc>
              <a:spcBef>
                <a:spcPts val="0"/>
              </a:spcBef>
              <a:spcAft>
                <a:spcPts val="0"/>
              </a:spcAft>
              <a:buSzPts val="1300"/>
              <a:buNone/>
            </a:pPr>
            <a:endParaRPr sz="1200"/>
          </a:p>
          <a:p>
            <a:pPr marL="0" lvl="0" indent="0" algn="l" rtl="0">
              <a:lnSpc>
                <a:spcPct val="115000"/>
              </a:lnSpc>
              <a:spcBef>
                <a:spcPts val="0"/>
              </a:spcBef>
              <a:spcAft>
                <a:spcPts val="0"/>
              </a:spcAft>
              <a:buSzPts val="1300"/>
              <a:buNone/>
            </a:pPr>
            <a:endParaRPr sz="1200"/>
          </a:p>
          <a:p>
            <a:pPr marL="0" lvl="0" indent="0" algn="l" rtl="0">
              <a:lnSpc>
                <a:spcPct val="115000"/>
              </a:lnSpc>
              <a:spcBef>
                <a:spcPts val="0"/>
              </a:spcBef>
              <a:spcAft>
                <a:spcPts val="0"/>
              </a:spcAft>
              <a:buSzPts val="1300"/>
              <a:buNone/>
            </a:pPr>
            <a:endParaRPr/>
          </a:p>
          <a:p>
            <a:pPr marL="0" lvl="0" indent="0" algn="l" rtl="0">
              <a:lnSpc>
                <a:spcPct val="115000"/>
              </a:lnSpc>
              <a:spcBef>
                <a:spcPts val="0"/>
              </a:spcBef>
              <a:spcAft>
                <a:spcPts val="0"/>
              </a:spcAft>
              <a:buSzPts val="1300"/>
              <a:buNone/>
            </a:pPr>
            <a:endParaRPr sz="1200"/>
          </a:p>
        </p:txBody>
      </p:sp>
      <p:pic>
        <p:nvPicPr>
          <p:cNvPr id="271" name="Google Shape;271;p32"/>
          <p:cNvPicPr preferRelativeResize="0"/>
          <p:nvPr/>
        </p:nvPicPr>
        <p:blipFill rotWithShape="1">
          <a:blip r:embed="rId3">
            <a:alphaModFix/>
          </a:blip>
          <a:srcRect l="10578" b="8799"/>
          <a:stretch/>
        </p:blipFill>
        <p:spPr>
          <a:xfrm>
            <a:off x="118363" y="1415050"/>
            <a:ext cx="2148800" cy="1673650"/>
          </a:xfrm>
          <a:prstGeom prst="rect">
            <a:avLst/>
          </a:prstGeom>
          <a:noFill/>
          <a:ln>
            <a:noFill/>
          </a:ln>
        </p:spPr>
      </p:pic>
      <p:pic>
        <p:nvPicPr>
          <p:cNvPr id="272" name="Google Shape;272;p32"/>
          <p:cNvPicPr preferRelativeResize="0"/>
          <p:nvPr/>
        </p:nvPicPr>
        <p:blipFill rotWithShape="1">
          <a:blip r:embed="rId4">
            <a:alphaModFix/>
          </a:blip>
          <a:srcRect l="9942" b="8933"/>
          <a:stretch/>
        </p:blipFill>
        <p:spPr>
          <a:xfrm>
            <a:off x="118374" y="3313650"/>
            <a:ext cx="2387775" cy="1768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3"/>
          <p:cNvPicPr preferRelativeResize="0"/>
          <p:nvPr/>
        </p:nvPicPr>
        <p:blipFill rotWithShape="1">
          <a:blip r:embed="rId3">
            <a:alphaModFix/>
          </a:blip>
          <a:srcRect/>
          <a:stretch/>
        </p:blipFill>
        <p:spPr>
          <a:xfrm>
            <a:off x="-96253" y="12032"/>
            <a:ext cx="924025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7.1 Epoch v/s Accuracy Graph</a:t>
            </a:r>
            <a:endParaRPr/>
          </a:p>
        </p:txBody>
      </p:sp>
      <p:pic>
        <p:nvPicPr>
          <p:cNvPr id="283" name="Google Shape;283;p34"/>
          <p:cNvPicPr preferRelativeResize="0"/>
          <p:nvPr/>
        </p:nvPicPr>
        <p:blipFill rotWithShape="1">
          <a:blip r:embed="rId3">
            <a:alphaModFix/>
          </a:blip>
          <a:srcRect/>
          <a:stretch/>
        </p:blipFill>
        <p:spPr>
          <a:xfrm>
            <a:off x="663125" y="1460250"/>
            <a:ext cx="4060800" cy="2944800"/>
          </a:xfrm>
          <a:prstGeom prst="rect">
            <a:avLst/>
          </a:prstGeom>
          <a:noFill/>
          <a:ln>
            <a:noFill/>
          </a:ln>
        </p:spPr>
      </p:pic>
      <p:pic>
        <p:nvPicPr>
          <p:cNvPr id="284" name="Google Shape;284;p34"/>
          <p:cNvPicPr preferRelativeResize="0"/>
          <p:nvPr/>
        </p:nvPicPr>
        <p:blipFill rotWithShape="1">
          <a:blip r:embed="rId4">
            <a:alphaModFix/>
          </a:blip>
          <a:srcRect/>
          <a:stretch/>
        </p:blipFill>
        <p:spPr>
          <a:xfrm>
            <a:off x="4808699" y="1459650"/>
            <a:ext cx="4062527" cy="2945987"/>
          </a:xfrm>
          <a:prstGeom prst="rect">
            <a:avLst/>
          </a:prstGeom>
          <a:noFill/>
          <a:ln>
            <a:noFill/>
          </a:ln>
        </p:spPr>
      </p:pic>
      <p:sp>
        <p:nvSpPr>
          <p:cNvPr id="285" name="Google Shape;285;p34"/>
          <p:cNvSpPr txBox="1"/>
          <p:nvPr/>
        </p:nvSpPr>
        <p:spPr>
          <a:xfrm>
            <a:off x="663125" y="4557450"/>
            <a:ext cx="4060800" cy="40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s" sz="1300" b="0" i="0" u="none" strike="noStrike" cap="none">
                <a:solidFill>
                  <a:schemeClr val="lt1"/>
                </a:solidFill>
                <a:latin typeface="Lato"/>
                <a:ea typeface="Lato"/>
                <a:cs typeface="Lato"/>
                <a:sym typeface="Lato"/>
              </a:rPr>
              <a:t>Flickr8K</a:t>
            </a:r>
            <a:endParaRPr sz="1300" b="0" i="0" u="none" strike="noStrike" cap="none">
              <a:solidFill>
                <a:schemeClr val="lt1"/>
              </a:solidFill>
              <a:latin typeface="Lato"/>
              <a:ea typeface="Lato"/>
              <a:cs typeface="Lato"/>
              <a:sym typeface="Lato"/>
            </a:endParaRPr>
          </a:p>
        </p:txBody>
      </p:sp>
      <p:sp>
        <p:nvSpPr>
          <p:cNvPr id="286" name="Google Shape;286;p34"/>
          <p:cNvSpPr txBox="1"/>
          <p:nvPr/>
        </p:nvSpPr>
        <p:spPr>
          <a:xfrm>
            <a:off x="4808699" y="4557425"/>
            <a:ext cx="4060800" cy="31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s" sz="1300" b="0" i="0" u="none" strike="noStrike" cap="none">
                <a:solidFill>
                  <a:schemeClr val="lt1"/>
                </a:solidFill>
                <a:latin typeface="Lato"/>
                <a:ea typeface="Lato"/>
                <a:cs typeface="Lato"/>
                <a:sym typeface="Lato"/>
              </a:rPr>
              <a:t>                 Flickr30K trained on Flickr8K</a:t>
            </a:r>
            <a:endParaRPr sz="1300" b="0" i="0" u="none" strike="noStrike" cap="none">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8. Applications</a:t>
            </a:r>
            <a:endParaRPr/>
          </a:p>
        </p:txBody>
      </p:sp>
      <p:sp>
        <p:nvSpPr>
          <p:cNvPr id="292" name="Google Shape;292;p35"/>
          <p:cNvSpPr txBox="1">
            <a:spLocks noGrp="1"/>
          </p:cNvSpPr>
          <p:nvPr>
            <p:ph type="body" idx="1"/>
          </p:nvPr>
        </p:nvSpPr>
        <p:spPr>
          <a:xfrm>
            <a:off x="1297500" y="1052825"/>
            <a:ext cx="7038900" cy="34260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AutoNum type="arabicPeriod"/>
            </a:pPr>
            <a:r>
              <a:rPr lang="es"/>
              <a:t>Healthcare: Generating descriptions for X-ray images to assist radiologists in diagnosing medical conditions, such as identifying fractures or abnormalities.</a:t>
            </a:r>
            <a:endParaRPr/>
          </a:p>
          <a:p>
            <a:pPr marL="457200" lvl="0" indent="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AutoNum type="arabicPeriod"/>
            </a:pPr>
            <a:r>
              <a:rPr lang="es"/>
              <a:t>Security and Surveillance: Describing events and objects in security camera footage to aid in identifying security threats or incidents in real time.</a:t>
            </a:r>
            <a:endParaRPr/>
          </a:p>
          <a:p>
            <a:pPr marL="457200" lvl="0" indent="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AutoNum type="arabicPeriod"/>
            </a:pPr>
            <a:r>
              <a:rPr lang="es"/>
              <a:t>Education: Enhancing educational materials by providing image captions in textbooks to help students better understand complex diagrams and illustrations.</a:t>
            </a:r>
            <a:endParaRPr/>
          </a:p>
          <a:p>
            <a:pPr marL="457200" lvl="0" indent="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AutoNum type="arabicPeriod"/>
            </a:pPr>
            <a:r>
              <a:rPr lang="es"/>
              <a:t>Agriculture: Automatically generating captions for images of crops in the field to help farmers monitor the health of their plants and identify diseases.</a:t>
            </a:r>
            <a:endParaRPr/>
          </a:p>
          <a:p>
            <a:pPr marL="457200" lvl="0" indent="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AutoNum type="arabicPeriod"/>
            </a:pPr>
            <a:r>
              <a:rPr lang="es"/>
              <a:t>Robotics: Enabling a robot in a warehouse to generate captions for objects it encounters, aiding in navigation and object recognition for tasks like picking and packing.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1297500" y="517568"/>
            <a:ext cx="7038900" cy="60136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9. Conclusions and Future Work</a:t>
            </a:r>
            <a:endParaRPr/>
          </a:p>
        </p:txBody>
      </p:sp>
      <p:sp>
        <p:nvSpPr>
          <p:cNvPr id="298" name="Google Shape;298;p36"/>
          <p:cNvSpPr txBox="1">
            <a:spLocks noGrp="1"/>
          </p:cNvSpPr>
          <p:nvPr>
            <p:ph type="body" idx="1"/>
          </p:nvPr>
        </p:nvSpPr>
        <p:spPr>
          <a:xfrm>
            <a:off x="1297500" y="1118937"/>
            <a:ext cx="7038900" cy="3624413"/>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600" b="1" u="sng">
                <a:solidFill>
                  <a:schemeClr val="lt1"/>
                </a:solidFill>
                <a:latin typeface="Times New Roman"/>
                <a:ea typeface="Times New Roman"/>
                <a:cs typeface="Times New Roman"/>
                <a:sym typeface="Times New Roman"/>
              </a:rPr>
              <a:t>Conclusion</a:t>
            </a:r>
            <a:r>
              <a:rPr lang="es" sz="1600">
                <a:solidFill>
                  <a:schemeClr val="lt1"/>
                </a:solidFill>
                <a:latin typeface="Times New Roman"/>
                <a:ea typeface="Times New Roman"/>
                <a:cs typeface="Times New Roman"/>
                <a:sym typeface="Times New Roman"/>
              </a:rPr>
              <a:t> </a:t>
            </a:r>
            <a:r>
              <a:rPr lang="es" sz="1400">
                <a:solidFill>
                  <a:schemeClr val="lt1"/>
                </a:solidFill>
                <a:latin typeface="Times New Roman"/>
                <a:ea typeface="Times New Roman"/>
                <a:cs typeface="Times New Roman"/>
                <a:sym typeface="Times New Roman"/>
              </a:rPr>
              <a:t>:</a:t>
            </a:r>
            <a:endParaRPr/>
          </a:p>
          <a:p>
            <a:pPr marL="285750" lvl="0" indent="-285750" algn="l" rtl="0">
              <a:lnSpc>
                <a:spcPct val="115000"/>
              </a:lnSpc>
              <a:spcBef>
                <a:spcPts val="0"/>
              </a:spcBef>
              <a:spcAft>
                <a:spcPts val="0"/>
              </a:spcAft>
              <a:buSzPts val="1300"/>
              <a:buChar char="●"/>
            </a:pPr>
            <a:r>
              <a:rPr lang="es" sz="1400">
                <a:solidFill>
                  <a:schemeClr val="lt1"/>
                </a:solidFill>
                <a:latin typeface="Times New Roman"/>
                <a:ea typeface="Times New Roman"/>
                <a:cs typeface="Times New Roman"/>
                <a:sym typeface="Times New Roman"/>
              </a:rPr>
              <a:t>Our machine learning model effectively demonstrates the capability to infer detailed visual content from input images.</a:t>
            </a:r>
            <a:endParaRPr/>
          </a:p>
          <a:p>
            <a:pPr marL="285750" lvl="0" indent="-285750" algn="l" rtl="0">
              <a:lnSpc>
                <a:spcPct val="115000"/>
              </a:lnSpc>
              <a:spcBef>
                <a:spcPts val="0"/>
              </a:spcBef>
              <a:spcAft>
                <a:spcPts val="0"/>
              </a:spcAft>
              <a:buSzPts val="1300"/>
              <a:buChar char="●"/>
            </a:pPr>
            <a:r>
              <a:rPr lang="es" sz="1400">
                <a:solidFill>
                  <a:schemeClr val="lt1"/>
                </a:solidFill>
                <a:latin typeface="Times New Roman"/>
                <a:ea typeface="Times New Roman"/>
                <a:cs typeface="Times New Roman"/>
                <a:sym typeface="Times New Roman"/>
              </a:rPr>
              <a:t>The model adeptly translates this inferred visual information into descriptive captions, highlighting its proficiency in generating contextually relevant textual outputs.</a:t>
            </a:r>
            <a:endParaRPr/>
          </a:p>
          <a:p>
            <a:pPr marL="285750" lvl="0" indent="-285750" algn="l" rtl="0">
              <a:lnSpc>
                <a:spcPct val="115000"/>
              </a:lnSpc>
              <a:spcBef>
                <a:spcPts val="0"/>
              </a:spcBef>
              <a:spcAft>
                <a:spcPts val="0"/>
              </a:spcAft>
              <a:buSzPts val="1300"/>
              <a:buChar char="●"/>
            </a:pPr>
            <a:r>
              <a:rPr lang="es" sz="1400">
                <a:solidFill>
                  <a:schemeClr val="lt1"/>
                </a:solidFill>
                <a:latin typeface="Times New Roman"/>
                <a:ea typeface="Times New Roman"/>
                <a:cs typeface="Times New Roman"/>
                <a:sym typeface="Times New Roman"/>
              </a:rPr>
              <a:t>We introduced and implemented image region as CNN features and RNN features.</a:t>
            </a:r>
            <a:endParaRPr/>
          </a:p>
          <a:p>
            <a:pPr marL="285750" lvl="0" indent="-285750" algn="l" rtl="0">
              <a:lnSpc>
                <a:spcPct val="115000"/>
              </a:lnSpc>
              <a:spcBef>
                <a:spcPts val="0"/>
              </a:spcBef>
              <a:spcAft>
                <a:spcPts val="0"/>
              </a:spcAft>
              <a:buSzPts val="1300"/>
              <a:buChar char="●"/>
            </a:pPr>
            <a:r>
              <a:rPr lang="es" sz="1400">
                <a:solidFill>
                  <a:schemeClr val="lt1"/>
                </a:solidFill>
                <a:latin typeface="Times New Roman"/>
                <a:ea typeface="Times New Roman"/>
                <a:cs typeface="Times New Roman"/>
                <a:sym typeface="Times New Roman"/>
              </a:rPr>
              <a:t>Our main achievements for Flickr30K dataset is increased accuracy and reduce loss.</a:t>
            </a:r>
            <a:endParaRPr/>
          </a:p>
          <a:p>
            <a:pPr marL="0" lvl="0" indent="0" algn="l" rtl="0">
              <a:lnSpc>
                <a:spcPct val="115000"/>
              </a:lnSpc>
              <a:spcBef>
                <a:spcPts val="0"/>
              </a:spcBef>
              <a:spcAft>
                <a:spcPts val="0"/>
              </a:spcAft>
              <a:buSzPts val="1300"/>
              <a:buNone/>
            </a:pPr>
            <a:endParaRPr sz="1400">
              <a:solidFill>
                <a:schemeClr val="lt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300"/>
              <a:buNone/>
            </a:pPr>
            <a:r>
              <a:rPr lang="es" sz="1600" b="1" u="sng">
                <a:solidFill>
                  <a:schemeClr val="lt1"/>
                </a:solidFill>
                <a:latin typeface="Times New Roman"/>
                <a:ea typeface="Times New Roman"/>
                <a:cs typeface="Times New Roman"/>
                <a:sym typeface="Times New Roman"/>
              </a:rPr>
              <a:t>Future Work</a:t>
            </a:r>
            <a:r>
              <a:rPr lang="es" sz="1400" b="1">
                <a:solidFill>
                  <a:schemeClr val="lt1"/>
                </a:solidFill>
                <a:latin typeface="Times New Roman"/>
                <a:ea typeface="Times New Roman"/>
                <a:cs typeface="Times New Roman"/>
                <a:sym typeface="Times New Roman"/>
              </a:rPr>
              <a:t> :</a:t>
            </a:r>
            <a:endParaRPr/>
          </a:p>
          <a:p>
            <a:pPr marL="285750" lvl="0" indent="-285750" algn="l" rtl="0">
              <a:lnSpc>
                <a:spcPct val="115000"/>
              </a:lnSpc>
              <a:spcBef>
                <a:spcPts val="0"/>
              </a:spcBef>
              <a:spcAft>
                <a:spcPts val="0"/>
              </a:spcAft>
              <a:buSzPts val="1300"/>
              <a:buChar char="●"/>
            </a:pPr>
            <a:r>
              <a:rPr lang="es" sz="1400">
                <a:solidFill>
                  <a:schemeClr val="lt1"/>
                </a:solidFill>
                <a:latin typeface="Times New Roman"/>
                <a:ea typeface="Times New Roman"/>
                <a:cs typeface="Times New Roman"/>
                <a:sym typeface="Times New Roman"/>
              </a:rPr>
              <a:t>Apply Transfer Learning scheme</a:t>
            </a:r>
            <a:endParaRPr/>
          </a:p>
          <a:p>
            <a:pPr marL="285750" lvl="0" indent="-285750" algn="l" rtl="0">
              <a:lnSpc>
                <a:spcPct val="115000"/>
              </a:lnSpc>
              <a:spcBef>
                <a:spcPts val="0"/>
              </a:spcBef>
              <a:spcAft>
                <a:spcPts val="0"/>
              </a:spcAft>
              <a:buSzPts val="1300"/>
              <a:buChar char="●"/>
            </a:pPr>
            <a:r>
              <a:rPr lang="es" sz="1400">
                <a:solidFill>
                  <a:schemeClr val="lt1"/>
                </a:solidFill>
                <a:latin typeface="Times New Roman"/>
                <a:ea typeface="Times New Roman"/>
                <a:cs typeface="Times New Roman"/>
                <a:sym typeface="Times New Roman"/>
              </a:rPr>
              <a:t>Enhance BLEU score</a:t>
            </a:r>
            <a:endParaRPr/>
          </a:p>
          <a:p>
            <a:pPr marL="285750" lvl="0" indent="-285750" algn="l" rtl="0">
              <a:lnSpc>
                <a:spcPct val="115000"/>
              </a:lnSpc>
              <a:spcBef>
                <a:spcPts val="0"/>
              </a:spcBef>
              <a:spcAft>
                <a:spcPts val="0"/>
              </a:spcAft>
              <a:buSzPts val="1300"/>
              <a:buChar char="●"/>
            </a:pPr>
            <a:r>
              <a:rPr lang="es" sz="1400">
                <a:solidFill>
                  <a:schemeClr val="lt1"/>
                </a:solidFill>
                <a:latin typeface="Times New Roman"/>
                <a:ea typeface="Times New Roman"/>
                <a:cs typeface="Times New Roman"/>
                <a:sym typeface="Times New Roman"/>
              </a:rPr>
              <a:t>Train model on bigger datasets comparatively</a:t>
            </a:r>
            <a:endParaRPr/>
          </a:p>
          <a:p>
            <a:pPr marL="285750" lvl="0" indent="-285750" algn="l" rtl="0">
              <a:lnSpc>
                <a:spcPct val="115000"/>
              </a:lnSpc>
              <a:spcBef>
                <a:spcPts val="0"/>
              </a:spcBef>
              <a:spcAft>
                <a:spcPts val="0"/>
              </a:spcAft>
              <a:buSzPts val="1300"/>
              <a:buChar char="●"/>
            </a:pPr>
            <a:r>
              <a:rPr lang="es" sz="1400">
                <a:solidFill>
                  <a:schemeClr val="lt1"/>
                </a:solidFill>
                <a:latin typeface="Times New Roman"/>
                <a:ea typeface="Times New Roman"/>
                <a:cs typeface="Times New Roman"/>
                <a:sym typeface="Times New Roman"/>
              </a:rPr>
              <a:t>Evaluate Real-world Deployment</a:t>
            </a:r>
            <a:endParaRPr/>
          </a:p>
          <a:p>
            <a:pPr marL="285750" lvl="0" indent="-203200" algn="l" rtl="0">
              <a:lnSpc>
                <a:spcPct val="115000"/>
              </a:lnSpc>
              <a:spcBef>
                <a:spcPts val="0"/>
              </a:spcBef>
              <a:spcAft>
                <a:spcPts val="0"/>
              </a:spcAft>
              <a:buSzPts val="1300"/>
              <a:buNone/>
            </a:pPr>
            <a:endParaRPr sz="1400" b="1">
              <a:solidFill>
                <a:schemeClr val="lt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p:nvPr/>
        </p:nvSpPr>
        <p:spPr>
          <a:xfrm>
            <a:off x="697832" y="565484"/>
            <a:ext cx="788068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2400">
                <a:solidFill>
                  <a:schemeClr val="lt1"/>
                </a:solidFill>
                <a:latin typeface="Montserrat"/>
                <a:ea typeface="Montserrat"/>
                <a:cs typeface="Montserrat"/>
                <a:sym typeface="Montserrat"/>
              </a:rPr>
              <a:t>10. </a:t>
            </a:r>
            <a:r>
              <a:rPr lang="es" sz="2400" b="0" i="0" u="none" strike="noStrike" cap="none">
                <a:solidFill>
                  <a:schemeClr val="lt1"/>
                </a:solidFill>
                <a:latin typeface="Montserrat"/>
                <a:ea typeface="Montserrat"/>
                <a:cs typeface="Montserrat"/>
                <a:sym typeface="Montserrat"/>
              </a:rPr>
              <a:t>References</a:t>
            </a:r>
            <a:endParaRPr sz="2400" b="0" i="0" u="none" strike="noStrike" cap="none">
              <a:solidFill>
                <a:schemeClr val="lt1"/>
              </a:solidFill>
              <a:latin typeface="Montserrat"/>
              <a:ea typeface="Montserrat"/>
              <a:cs typeface="Montserrat"/>
              <a:sym typeface="Montserrat"/>
            </a:endParaRPr>
          </a:p>
        </p:txBody>
      </p:sp>
      <p:sp>
        <p:nvSpPr>
          <p:cNvPr id="304" name="Google Shape;304;p37"/>
          <p:cNvSpPr txBox="1"/>
          <p:nvPr/>
        </p:nvSpPr>
        <p:spPr>
          <a:xfrm>
            <a:off x="606625" y="1027150"/>
            <a:ext cx="7759800" cy="3611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Lato"/>
              <a:buChar char="●"/>
            </a:pPr>
            <a:r>
              <a:rPr lang="es" sz="1200">
                <a:solidFill>
                  <a:schemeClr val="lt1"/>
                </a:solidFill>
                <a:latin typeface="Lato"/>
                <a:ea typeface="Lato"/>
                <a:cs typeface="Lato"/>
                <a:sym typeface="Lato"/>
              </a:rPr>
              <a:t>Shuang Bai and Shan An. A survey on automatic image caption  generation. Neurocomputing, 311:291–304, 2018.</a:t>
            </a:r>
            <a:endParaRPr sz="120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s" sz="1200">
                <a:solidFill>
                  <a:schemeClr val="lt1"/>
                </a:solidFill>
                <a:latin typeface="Lato"/>
                <a:ea typeface="Lato"/>
                <a:cs typeface="Lato"/>
                <a:sym typeface="Lato"/>
              </a:rPr>
              <a:t> Ahmed Elhagry and Karima Kadaoui. A thorough review on recent deep learning methodologies for image captioning. arXiv preprint arXiv:2107.13114, 2021.</a:t>
            </a:r>
            <a:endParaRPr sz="120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s" sz="1200">
                <a:solidFill>
                  <a:schemeClr val="lt1"/>
                </a:solidFill>
                <a:latin typeface="Lato"/>
                <a:ea typeface="Lato"/>
                <a:cs typeface="Lato"/>
                <a:sym typeface="Lato"/>
              </a:rPr>
              <a:t>Taraneh Ghandi, Hamidreza Pourreza, and Hamidreza Mahyar. Deep learning approaches on image captioning: A review. ACM Computing Surveys, 56(3):1–39, 2023.</a:t>
            </a:r>
            <a:endParaRPr sz="120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s" sz="1200">
                <a:solidFill>
                  <a:schemeClr val="lt1"/>
                </a:solidFill>
                <a:latin typeface="Lato"/>
                <a:ea typeface="Lato"/>
                <a:cs typeface="Lato"/>
                <a:sym typeface="Lato"/>
              </a:rPr>
              <a:t> Xiaodong He and Li Deng. Deep learning for image-to-text generation: A technical overview. IEEE Signal Processing Magazine, 34(6):109–116, 2017.</a:t>
            </a:r>
            <a:endParaRPr sz="120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s" sz="1200">
                <a:solidFill>
                  <a:schemeClr val="lt1"/>
                </a:solidFill>
                <a:latin typeface="Lato"/>
                <a:ea typeface="Lato"/>
                <a:cs typeface="Lato"/>
                <a:sym typeface="Lato"/>
              </a:rPr>
              <a:t>MD Zakir Hossain, Ferdous Sohel, Mohd Fairuz Shiratuddin, and Hamid Laga. A comprehensive survey of deep learning for image captioning. ACM Computing Surveys (CsUR), 51(6):1–36, 2019.</a:t>
            </a:r>
            <a:endParaRPr sz="120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s" sz="1200">
                <a:solidFill>
                  <a:schemeClr val="lt1"/>
                </a:solidFill>
                <a:latin typeface="Lato"/>
                <a:ea typeface="Lato"/>
                <a:cs typeface="Lato"/>
                <a:sym typeface="Lato"/>
              </a:rPr>
              <a:t>Xiaoxiao Liu, Qingyang Xu, and Ning Wang. A survey on deep neural network-based image captioning. The Visual Computer, 35(3):445–470,2019.</a:t>
            </a:r>
            <a:endParaRPr sz="120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s" sz="1200">
                <a:solidFill>
                  <a:schemeClr val="lt1"/>
                </a:solidFill>
                <a:latin typeface="Lato"/>
                <a:ea typeface="Lato"/>
                <a:cs typeface="Lato"/>
                <a:sym typeface="Lato"/>
              </a:rPr>
              <a:t>Yue Ming, Nannan Hu, Chunxiao Fan, Fan Feng, Jiangwan Zhou, and Hui Yu. Visuals to text: A comprehensive review on automatic image captioning. IEEE/CAA Journal of Automatica Sinica, 9(8):1339–1365, 2022.</a:t>
            </a:r>
            <a:endParaRPr sz="120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s" sz="1200">
                <a:solidFill>
                  <a:schemeClr val="lt1"/>
                </a:solidFill>
                <a:latin typeface="Lato"/>
                <a:ea typeface="Lato"/>
                <a:cs typeface="Lato"/>
                <a:sym typeface="Lato"/>
              </a:rPr>
              <a:t>Matteo Stefanini, Marcella Cornia, Lorenzo Baraldi, Silvia Cascianelli, Giuseppe Fiameni, and Rita Cucchiara. From show to tell: A survey on deep learning-based image captioning. IEEE transactions on pattern analysis and machine intelligence, 45(1):539–559, 2022.</a:t>
            </a:r>
            <a:endParaRPr sz="120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s" sz="1200">
                <a:solidFill>
                  <a:schemeClr val="lt1"/>
                </a:solidFill>
                <a:latin typeface="Lato"/>
                <a:ea typeface="Lato"/>
                <a:cs typeface="Lato"/>
                <a:sym typeface="Lato"/>
              </a:rPr>
              <a:t> Licheng Jiao and Jin Zhao. A survey on the new generation of deep learning in image processing. Ieee Access, 7:172231–172263, 2019.</a:t>
            </a:r>
            <a:endParaRPr sz="1200">
              <a:solidFill>
                <a:schemeClr val="lt1"/>
              </a:solidFill>
              <a:latin typeface="Lato"/>
              <a:ea typeface="Lato"/>
              <a:cs typeface="Lato"/>
              <a:sym typeface="Lato"/>
            </a:endParaRPr>
          </a:p>
          <a:p>
            <a:pPr marL="457200" lvl="0" indent="0" algn="l" rtl="0">
              <a:spcBef>
                <a:spcPts val="0"/>
              </a:spcBef>
              <a:spcAft>
                <a:spcPts val="0"/>
              </a:spcAft>
              <a:buNone/>
            </a:pPr>
            <a:endParaRPr sz="1200">
              <a:solidFill>
                <a:schemeClr val="lt1"/>
              </a:solidFill>
              <a:latin typeface="Lato"/>
              <a:ea typeface="Lato"/>
              <a:cs typeface="Lato"/>
              <a:sym typeface="Lato"/>
            </a:endParaRPr>
          </a:p>
          <a:p>
            <a:pPr marL="457200" lvl="0" indent="0" algn="l" rtl="0">
              <a:spcBef>
                <a:spcPts val="0"/>
              </a:spcBef>
              <a:spcAft>
                <a:spcPts val="0"/>
              </a:spcAft>
              <a:buNone/>
            </a:pPr>
            <a:endParaRPr sz="1200">
              <a:solidFill>
                <a:schemeClr val="lt1"/>
              </a:solidFill>
              <a:latin typeface="Lato"/>
              <a:ea typeface="Lato"/>
              <a:cs typeface="Lato"/>
              <a:sym typeface="Lato"/>
            </a:endParaRPr>
          </a:p>
          <a:p>
            <a:pPr marL="457200" lvl="0" indent="0" algn="l" rtl="0">
              <a:spcBef>
                <a:spcPts val="0"/>
              </a:spcBef>
              <a:spcAft>
                <a:spcPts val="0"/>
              </a:spcAft>
              <a:buNone/>
            </a:pPr>
            <a:endParaRPr sz="12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38"/>
          <p:cNvPicPr preferRelativeResize="0"/>
          <p:nvPr/>
        </p:nvPicPr>
        <p:blipFill>
          <a:blip r:embed="rId3">
            <a:alphaModFix/>
          </a:blip>
          <a:stretch>
            <a:fillRect/>
          </a:stretch>
        </p:blipFill>
        <p:spPr>
          <a:xfrm>
            <a:off x="0" y="0"/>
            <a:ext cx="9144002" cy="5200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9"/>
          <p:cNvPicPr preferRelativeResize="0"/>
          <p:nvPr/>
        </p:nvPicPr>
        <p:blipFill>
          <a:blip r:embed="rId3">
            <a:alphaModFix/>
          </a:blip>
          <a:stretch>
            <a:fillRect/>
          </a:stretch>
        </p:blipFill>
        <p:spPr>
          <a:xfrm>
            <a:off x="0" y="12200"/>
            <a:ext cx="9144000" cy="5119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1. Introduction</a:t>
            </a:r>
            <a:endParaRPr/>
          </a:p>
        </p:txBody>
      </p:sp>
      <p:sp>
        <p:nvSpPr>
          <p:cNvPr id="125" name="Google Shape;125;p14"/>
          <p:cNvSpPr txBox="1">
            <a:spLocks noGrp="1"/>
          </p:cNvSpPr>
          <p:nvPr>
            <p:ph type="body" idx="1"/>
          </p:nvPr>
        </p:nvSpPr>
        <p:spPr>
          <a:xfrm>
            <a:off x="1297500" y="2381750"/>
            <a:ext cx="4421100" cy="284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500"/>
              <a:t>Objectives </a:t>
            </a:r>
            <a:endParaRPr sz="1500"/>
          </a:p>
          <a:p>
            <a:pPr marL="457200" lvl="0" indent="-323850" algn="l" rtl="0">
              <a:lnSpc>
                <a:spcPct val="115000"/>
              </a:lnSpc>
              <a:spcBef>
                <a:spcPts val="0"/>
              </a:spcBef>
              <a:spcAft>
                <a:spcPts val="0"/>
              </a:spcAft>
              <a:buSzPts val="1500"/>
              <a:buChar char="●"/>
            </a:pPr>
            <a:r>
              <a:rPr lang="es" sz="1500"/>
              <a:t>Implement a caption generation model using a CNN to condition a LSTM language model.</a:t>
            </a:r>
            <a:endParaRPr sz="1500"/>
          </a:p>
          <a:p>
            <a:pPr marL="457200" lvl="0" indent="-323850" algn="l" rtl="0">
              <a:lnSpc>
                <a:spcPct val="115000"/>
              </a:lnSpc>
              <a:spcBef>
                <a:spcPts val="0"/>
              </a:spcBef>
              <a:spcAft>
                <a:spcPts val="0"/>
              </a:spcAft>
              <a:buSzPts val="1500"/>
              <a:buChar char="●"/>
            </a:pPr>
            <a:r>
              <a:rPr lang="es" sz="1500"/>
              <a:t>Focuses on advancing image captioning using deep learning.</a:t>
            </a:r>
            <a:endParaRPr sz="1500"/>
          </a:p>
          <a:p>
            <a:pPr marL="457200" lvl="0" indent="-323850" algn="l" rtl="0">
              <a:lnSpc>
                <a:spcPct val="115000"/>
              </a:lnSpc>
              <a:spcBef>
                <a:spcPts val="0"/>
              </a:spcBef>
              <a:spcAft>
                <a:spcPts val="0"/>
              </a:spcAft>
              <a:buSzPts val="1500"/>
              <a:buChar char="●"/>
            </a:pPr>
            <a:r>
              <a:rPr lang="es" sz="1500"/>
              <a:t>Accuracy improvement by training methods to create precise and contextually relevant descriptions</a:t>
            </a:r>
            <a:endParaRPr sz="1500"/>
          </a:p>
          <a:p>
            <a:pPr marL="0" lvl="0" indent="0" algn="l" rtl="0">
              <a:lnSpc>
                <a:spcPct val="115000"/>
              </a:lnSpc>
              <a:spcBef>
                <a:spcPts val="0"/>
              </a:spcBef>
              <a:spcAft>
                <a:spcPts val="1600"/>
              </a:spcAft>
              <a:buSzPts val="1300"/>
              <a:buNone/>
            </a:pPr>
            <a:endParaRPr/>
          </a:p>
        </p:txBody>
      </p:sp>
      <p:sp>
        <p:nvSpPr>
          <p:cNvPr id="126" name="Google Shape;126;p14"/>
          <p:cNvSpPr txBox="1"/>
          <p:nvPr/>
        </p:nvSpPr>
        <p:spPr>
          <a:xfrm>
            <a:off x="1158825" y="1085575"/>
            <a:ext cx="6372900" cy="80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Lato"/>
                <a:ea typeface="Lato"/>
                <a:cs typeface="Lato"/>
                <a:sym typeface="Lato"/>
              </a:rPr>
              <a:t>Image caption generator is a process of recognizing the context of an image and annotating it with relevant captions using deep learning and computer vision.</a:t>
            </a:r>
            <a:r>
              <a:rPr lang="es" sz="1350" b="0" i="0" u="none" strike="noStrike" cap="none">
                <a:solidFill>
                  <a:schemeClr val="lt1"/>
                </a:solidFill>
                <a:latin typeface="Lato"/>
                <a:ea typeface="Lato"/>
                <a:cs typeface="Lato"/>
                <a:sym typeface="Lato"/>
              </a:rPr>
              <a:t>It includes labeling an image with English keywords with the help of datasets provided during model training.</a:t>
            </a:r>
            <a:endParaRPr sz="1400" b="0" i="0" u="none" strike="noStrike" cap="none">
              <a:solidFill>
                <a:schemeClr val="lt1"/>
              </a:solidFill>
              <a:latin typeface="Lato"/>
              <a:ea typeface="Lato"/>
              <a:cs typeface="Lato"/>
              <a:sym typeface="Lato"/>
            </a:endParaRPr>
          </a:p>
        </p:txBody>
      </p:sp>
      <p:pic>
        <p:nvPicPr>
          <p:cNvPr id="127" name="Google Shape;127;p14"/>
          <p:cNvPicPr preferRelativeResize="0"/>
          <p:nvPr/>
        </p:nvPicPr>
        <p:blipFill rotWithShape="1">
          <a:blip r:embed="rId3">
            <a:alphaModFix/>
          </a:blip>
          <a:srcRect b="6313"/>
          <a:stretch/>
        </p:blipFill>
        <p:spPr>
          <a:xfrm>
            <a:off x="5971000" y="2209050"/>
            <a:ext cx="2365400" cy="23406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body" idx="2"/>
          </p:nvPr>
        </p:nvSpPr>
        <p:spPr>
          <a:xfrm>
            <a:off x="1647525" y="3151500"/>
            <a:ext cx="6289200" cy="139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400"/>
              <a:t>First, the input dataset is acquired where the batch of image dataset is selected. Then the image is preprocessed. After preprocessing, the image is extracted using CNN and image caption is generated using extracted features using LSTM.  Now we will combine this model architecture in one model and that is our final model which will generate caption from images.</a:t>
            </a:r>
            <a:endParaRPr sz="1400"/>
          </a:p>
        </p:txBody>
      </p:sp>
      <p:pic>
        <p:nvPicPr>
          <p:cNvPr id="133" name="Google Shape;133;p15"/>
          <p:cNvPicPr preferRelativeResize="0"/>
          <p:nvPr/>
        </p:nvPicPr>
        <p:blipFill rotWithShape="1">
          <a:blip r:embed="rId3">
            <a:alphaModFix/>
          </a:blip>
          <a:srcRect/>
          <a:stretch/>
        </p:blipFill>
        <p:spPr>
          <a:xfrm>
            <a:off x="1810700" y="389550"/>
            <a:ext cx="5754024" cy="2395800"/>
          </a:xfrm>
          <a:prstGeom prst="rect">
            <a:avLst/>
          </a:prstGeom>
          <a:noFill/>
          <a:ln>
            <a:noFill/>
          </a:ln>
        </p:spPr>
      </p:pic>
      <p:pic>
        <p:nvPicPr>
          <p:cNvPr id="134" name="Google Shape;134;p15"/>
          <p:cNvPicPr preferRelativeResize="0"/>
          <p:nvPr/>
        </p:nvPicPr>
        <p:blipFill rotWithShape="1">
          <a:blip r:embed="rId4">
            <a:alphaModFix/>
          </a:blip>
          <a:srcRect/>
          <a:stretch/>
        </p:blipFill>
        <p:spPr>
          <a:xfrm>
            <a:off x="1810700" y="389550"/>
            <a:ext cx="5754024" cy="23958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a:spLocks noGrp="1"/>
          </p:cNvSpPr>
          <p:nvPr>
            <p:ph type="title"/>
          </p:nvPr>
        </p:nvSpPr>
        <p:spPr>
          <a:xfrm>
            <a:off x="1443375" y="617800"/>
            <a:ext cx="6969300" cy="69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2. Pre-requisites</a:t>
            </a:r>
            <a:endParaRPr/>
          </a:p>
        </p:txBody>
      </p:sp>
      <p:sp>
        <p:nvSpPr>
          <p:cNvPr id="140" name="Google Shape;140;p16"/>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s" sz="1400"/>
              <a:t>This project requires good knowledge of Deep learning, Python, working on Jupyter notebooks, Keras library, Numpy, and Natural language Processing.</a:t>
            </a:r>
            <a:endParaRPr sz="1400"/>
          </a:p>
          <a:p>
            <a:pPr marL="0" lvl="0" indent="0" algn="l" rtl="0">
              <a:lnSpc>
                <a:spcPct val="115000"/>
              </a:lnSpc>
              <a:spcBef>
                <a:spcPts val="0"/>
              </a:spcBef>
              <a:spcAft>
                <a:spcPts val="0"/>
              </a:spcAft>
              <a:buSzPts val="1300"/>
              <a:buNone/>
            </a:pPr>
            <a:endParaRPr/>
          </a:p>
          <a:p>
            <a:pPr marL="0" lvl="0" indent="0" algn="l" rtl="0">
              <a:lnSpc>
                <a:spcPct val="115000"/>
              </a:lnSpc>
              <a:spcBef>
                <a:spcPts val="0"/>
              </a:spcBef>
              <a:spcAft>
                <a:spcPts val="0"/>
              </a:spcAft>
              <a:buSzPts val="1300"/>
              <a:buNone/>
            </a:pPr>
            <a:r>
              <a:rPr lang="es" sz="1500" b="1"/>
              <a:t>Necessary libraries -</a:t>
            </a:r>
            <a:endParaRPr sz="1500" b="1"/>
          </a:p>
          <a:p>
            <a:pPr marL="457200" lvl="0" indent="-311150" algn="l" rtl="0">
              <a:lnSpc>
                <a:spcPct val="115000"/>
              </a:lnSpc>
              <a:spcBef>
                <a:spcPts val="0"/>
              </a:spcBef>
              <a:spcAft>
                <a:spcPts val="0"/>
              </a:spcAft>
              <a:buSzPts val="1300"/>
              <a:buChar char="●"/>
            </a:pPr>
            <a:r>
              <a:rPr lang="es"/>
              <a:t>TensorFlow</a:t>
            </a:r>
            <a:endParaRPr/>
          </a:p>
          <a:p>
            <a:pPr marL="457200" lvl="0" indent="-311150" algn="l" rtl="0">
              <a:lnSpc>
                <a:spcPct val="115000"/>
              </a:lnSpc>
              <a:spcBef>
                <a:spcPts val="0"/>
              </a:spcBef>
              <a:spcAft>
                <a:spcPts val="0"/>
              </a:spcAft>
              <a:buSzPts val="1300"/>
              <a:buChar char="●"/>
            </a:pPr>
            <a:r>
              <a:rPr lang="es"/>
              <a:t>Keras</a:t>
            </a:r>
            <a:endParaRPr/>
          </a:p>
          <a:p>
            <a:pPr marL="457200" lvl="0" indent="-311150" algn="l" rtl="0">
              <a:lnSpc>
                <a:spcPct val="115000"/>
              </a:lnSpc>
              <a:spcBef>
                <a:spcPts val="0"/>
              </a:spcBef>
              <a:spcAft>
                <a:spcPts val="0"/>
              </a:spcAft>
              <a:buSzPts val="1300"/>
              <a:buChar char="●"/>
            </a:pPr>
            <a:r>
              <a:rPr lang="es"/>
              <a:t>Pandas</a:t>
            </a:r>
            <a:endParaRPr/>
          </a:p>
          <a:p>
            <a:pPr marL="457200" lvl="0" indent="-311150" algn="l" rtl="0">
              <a:lnSpc>
                <a:spcPct val="115000"/>
              </a:lnSpc>
              <a:spcBef>
                <a:spcPts val="0"/>
              </a:spcBef>
              <a:spcAft>
                <a:spcPts val="0"/>
              </a:spcAft>
              <a:buSzPts val="1300"/>
              <a:buChar char="●"/>
            </a:pPr>
            <a:r>
              <a:rPr lang="es"/>
              <a:t>NumPy</a:t>
            </a:r>
            <a:endParaRPr/>
          </a:p>
          <a:p>
            <a:pPr marL="457200" lvl="0" indent="-311150" algn="l" rtl="0">
              <a:lnSpc>
                <a:spcPct val="115000"/>
              </a:lnSpc>
              <a:spcBef>
                <a:spcPts val="0"/>
              </a:spcBef>
              <a:spcAft>
                <a:spcPts val="0"/>
              </a:spcAft>
              <a:buSzPts val="1300"/>
              <a:buChar char="●"/>
            </a:pPr>
            <a:r>
              <a:rPr lang="es"/>
              <a:t>nltk ( Natural language toolkit)</a:t>
            </a:r>
            <a:endParaRPr/>
          </a:p>
          <a:p>
            <a:pPr marL="457200" lvl="0" indent="-311150" algn="l" rtl="0">
              <a:lnSpc>
                <a:spcPct val="115000"/>
              </a:lnSpc>
              <a:spcBef>
                <a:spcPts val="0"/>
              </a:spcBef>
              <a:spcAft>
                <a:spcPts val="0"/>
              </a:spcAft>
              <a:buSzPts val="1300"/>
              <a:buChar char="●"/>
            </a:pPr>
            <a:r>
              <a:rPr lang="es"/>
              <a:t>Jupyter- IDE</a:t>
            </a:r>
            <a:endParaRPr/>
          </a:p>
          <a:p>
            <a:pPr marL="0" lvl="0" indent="0" algn="l" rtl="0">
              <a:lnSpc>
                <a:spcPct val="115000"/>
              </a:lnSpc>
              <a:spcBef>
                <a:spcPts val="0"/>
              </a:spcBef>
              <a:spcAft>
                <a:spcPts val="0"/>
              </a:spcAft>
              <a:buSzPts val="1300"/>
              <a:buNone/>
            </a:pPr>
            <a:endParaRPr/>
          </a:p>
          <a:p>
            <a:pPr marL="0" lvl="0" indent="0" algn="l" rtl="0">
              <a:lnSpc>
                <a:spcPct val="115000"/>
              </a:lnSpc>
              <a:spcBef>
                <a:spcPts val="0"/>
              </a:spcBef>
              <a:spcAft>
                <a:spcPts val="0"/>
              </a:spcAft>
              <a:buSzPts val="1300"/>
              <a:buNone/>
            </a:pPr>
            <a:endParaRPr/>
          </a:p>
          <a:p>
            <a:pPr marL="0" lvl="0" indent="0" algn="l" rtl="0">
              <a:lnSpc>
                <a:spcPct val="115000"/>
              </a:lnSpc>
              <a:spcBef>
                <a:spcPts val="0"/>
              </a:spcBef>
              <a:spcAft>
                <a:spcPts val="0"/>
              </a:spcAft>
              <a:buSzPts val="13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A8B8DF"/>
            </a:gs>
            <a:gs pos="100000">
              <a:srgbClr val="516DB4"/>
            </a:gs>
          </a:gsLst>
          <a:path path="circle">
            <a:fillToRect l="50000" t="50000" r="50000" b="50000"/>
          </a:path>
          <a:tileRect/>
        </a:gradFill>
        <a:effectLst/>
      </p:bgPr>
    </p:bg>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3">
            <a:alphaModFix/>
          </a:blip>
          <a:srcRect/>
          <a:stretch/>
        </p:blipFill>
        <p:spPr>
          <a:xfrm>
            <a:off x="3186163" y="343725"/>
            <a:ext cx="3199475" cy="4008875"/>
          </a:xfrm>
          <a:prstGeom prst="rect">
            <a:avLst/>
          </a:prstGeom>
          <a:noFill/>
          <a:ln>
            <a:noFill/>
          </a:ln>
        </p:spPr>
      </p:pic>
      <p:sp>
        <p:nvSpPr>
          <p:cNvPr id="146" name="Google Shape;146;p17"/>
          <p:cNvSpPr txBox="1"/>
          <p:nvPr/>
        </p:nvSpPr>
        <p:spPr>
          <a:xfrm>
            <a:off x="218350" y="182650"/>
            <a:ext cx="3627300" cy="38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s" sz="2400" b="0" i="0" u="none" strike="noStrike" cap="none">
                <a:solidFill>
                  <a:srgbClr val="000000"/>
                </a:solidFill>
                <a:latin typeface="Lato"/>
                <a:ea typeface="Lato"/>
                <a:cs typeface="Lato"/>
                <a:sym typeface="Lato"/>
              </a:rPr>
              <a:t>3. Overall Work Flow</a:t>
            </a:r>
            <a:endParaRPr sz="2400" b="0" i="0" u="none" strike="noStrike" cap="non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
              <a:t>4. Methodologies</a:t>
            </a:r>
            <a:endParaRPr/>
          </a:p>
        </p:txBody>
      </p:sp>
      <p:sp>
        <p:nvSpPr>
          <p:cNvPr id="152" name="Google Shape;152;p18"/>
          <p:cNvSpPr txBox="1">
            <a:spLocks noGrp="1"/>
          </p:cNvSpPr>
          <p:nvPr>
            <p:ph type="body" idx="1"/>
          </p:nvPr>
        </p:nvSpPr>
        <p:spPr>
          <a:xfrm>
            <a:off x="984350" y="1541450"/>
            <a:ext cx="7474200" cy="2911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AutoNum type="arabicParenR"/>
            </a:pPr>
            <a:r>
              <a:rPr lang="es" sz="1600"/>
              <a:t>Deep Learning - </a:t>
            </a:r>
            <a:endParaRPr sz="1600"/>
          </a:p>
          <a:p>
            <a:pPr marL="457200" lvl="0" indent="0" algn="l" rtl="0">
              <a:lnSpc>
                <a:spcPct val="115000"/>
              </a:lnSpc>
              <a:spcBef>
                <a:spcPts val="0"/>
              </a:spcBef>
              <a:spcAft>
                <a:spcPts val="0"/>
              </a:spcAft>
              <a:buSzPts val="1300"/>
              <a:buNone/>
            </a:pPr>
            <a:r>
              <a:rPr lang="es" sz="1400"/>
              <a:t>Deep Learning is a subset of Machine Learning. In Machine Learning features are provided manually. Whereas Deep Learning learns features directly from the data.</a:t>
            </a:r>
            <a:endParaRPr sz="1400"/>
          </a:p>
          <a:p>
            <a:pPr marL="457200" lvl="0" indent="0" algn="l" rtl="0">
              <a:lnSpc>
                <a:spcPct val="115000"/>
              </a:lnSpc>
              <a:spcBef>
                <a:spcPts val="0"/>
              </a:spcBef>
              <a:spcAft>
                <a:spcPts val="0"/>
              </a:spcAft>
              <a:buSzPts val="1300"/>
              <a:buNone/>
            </a:pPr>
            <a:endParaRPr sz="1600"/>
          </a:p>
          <a:p>
            <a:pPr marL="457200" lvl="0" indent="-342900" algn="l" rtl="0">
              <a:lnSpc>
                <a:spcPct val="115000"/>
              </a:lnSpc>
              <a:spcBef>
                <a:spcPts val="0"/>
              </a:spcBef>
              <a:spcAft>
                <a:spcPts val="0"/>
              </a:spcAft>
              <a:buSzPts val="1800"/>
              <a:buAutoNum type="arabicParenR"/>
            </a:pPr>
            <a:r>
              <a:rPr lang="es" sz="1600"/>
              <a:t>Convolutional Neural Network (CNN) -</a:t>
            </a:r>
            <a:endParaRPr sz="1600"/>
          </a:p>
          <a:p>
            <a:pPr marL="457200" lvl="0" indent="0" algn="l" rtl="0">
              <a:lnSpc>
                <a:spcPct val="115000"/>
              </a:lnSpc>
              <a:spcBef>
                <a:spcPts val="0"/>
              </a:spcBef>
              <a:spcAft>
                <a:spcPts val="0"/>
              </a:spcAft>
              <a:buSzPts val="1300"/>
              <a:buNone/>
            </a:pPr>
            <a:r>
              <a:rPr lang="es" sz="1400"/>
              <a:t>CNN is a collection of one or more convolutional layers. Each layer applies a specified number of convolutional filters to an image, performs mathematical functions on the sub region, ultimately producing a single value for the output. The pooling layer takes image data extracted by the convolutional layer as input. It aims to reduce dimensionality of feature.</a:t>
            </a:r>
            <a:endParaRPr sz="1400"/>
          </a:p>
          <a:p>
            <a:pPr marL="457200" lvl="0" indent="0" algn="l" rtl="0">
              <a:lnSpc>
                <a:spcPct val="115000"/>
              </a:lnSpc>
              <a:spcBef>
                <a:spcPts val="0"/>
              </a:spcBef>
              <a:spcAft>
                <a:spcPts val="0"/>
              </a:spcAft>
              <a:buSzPts val="1300"/>
              <a:buNone/>
            </a:pPr>
            <a:endParaRPr sz="1400"/>
          </a:p>
          <a:p>
            <a:pPr marL="457200" lvl="0" indent="0" algn="l" rtl="0">
              <a:lnSpc>
                <a:spcPct val="115000"/>
              </a:lnSpc>
              <a:spcBef>
                <a:spcPts val="0"/>
              </a:spcBef>
              <a:spcAft>
                <a:spcPts val="0"/>
              </a:spcAft>
              <a:buSzPts val="1300"/>
              <a:buNone/>
            </a:pPr>
            <a:r>
              <a:rPr lang="es" sz="1400"/>
              <a:t>	</a:t>
            </a:r>
            <a:endParaRPr sz="1400"/>
          </a:p>
          <a:p>
            <a:pPr marL="0" lvl="0" indent="0" algn="l" rtl="0">
              <a:lnSpc>
                <a:spcPct val="115000"/>
              </a:lnSpc>
              <a:spcBef>
                <a:spcPts val="0"/>
              </a:spcBef>
              <a:spcAft>
                <a:spcPts val="0"/>
              </a:spcAft>
              <a:buSzPts val="1300"/>
              <a:buNone/>
            </a:pP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297500" y="645850"/>
            <a:ext cx="6952500" cy="3832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300"/>
              <a:buNone/>
            </a:pPr>
            <a:r>
              <a:rPr lang="es"/>
              <a:t>The last fully connected layer utilizes a softmax initiation work for characterizing the produced highlights of the information picture into different classes in light of the training dataset and after completing this layer then we get an output.</a:t>
            </a:r>
            <a:endParaRPr/>
          </a:p>
          <a:p>
            <a:pPr marL="0" lvl="0" indent="0" algn="l" rtl="0">
              <a:lnSpc>
                <a:spcPct val="115000"/>
              </a:lnSpc>
              <a:spcBef>
                <a:spcPts val="0"/>
              </a:spcBef>
              <a:spcAft>
                <a:spcPts val="0"/>
              </a:spcAft>
              <a:buSzPts val="1300"/>
              <a:buNone/>
            </a:pPr>
            <a:endParaRPr/>
          </a:p>
          <a:p>
            <a:pPr marL="0" lvl="0" indent="0" algn="l" rtl="0">
              <a:lnSpc>
                <a:spcPct val="115000"/>
              </a:lnSpc>
              <a:spcBef>
                <a:spcPts val="0"/>
              </a:spcBef>
              <a:spcAft>
                <a:spcPts val="0"/>
              </a:spcAft>
              <a:buSzPts val="1300"/>
              <a:buNone/>
            </a:pPr>
            <a:r>
              <a:rPr lang="es" sz="1600"/>
              <a:t>3)  Recurrent neural network(RNN) -</a:t>
            </a:r>
            <a:endParaRPr sz="1600"/>
          </a:p>
          <a:p>
            <a:pPr marL="457200" lvl="0" indent="0" algn="l" rtl="0">
              <a:lnSpc>
                <a:spcPct val="115000"/>
              </a:lnSpc>
              <a:spcBef>
                <a:spcPts val="0"/>
              </a:spcBef>
              <a:spcAft>
                <a:spcPts val="0"/>
              </a:spcAft>
              <a:buSzPts val="1300"/>
              <a:buNone/>
            </a:pPr>
            <a:r>
              <a:rPr lang="es" sz="1400"/>
              <a:t> Recurrent neural network is a class of simulated neural system where associations between units shape a coordinated diagram along an arrangement.</a:t>
            </a:r>
            <a:endParaRPr sz="1600"/>
          </a:p>
          <a:p>
            <a:pPr marL="0" lvl="0" indent="0" algn="l" rtl="0">
              <a:lnSpc>
                <a:spcPct val="115000"/>
              </a:lnSpc>
              <a:spcBef>
                <a:spcPts val="0"/>
              </a:spcBef>
              <a:spcAft>
                <a:spcPts val="0"/>
              </a:spcAft>
              <a:buSzPts val="1300"/>
              <a:buNone/>
            </a:pPr>
            <a:endParaRPr/>
          </a:p>
          <a:p>
            <a:pPr marL="0" lvl="0" indent="0" algn="l" rtl="0">
              <a:lnSpc>
                <a:spcPct val="115000"/>
              </a:lnSpc>
              <a:spcBef>
                <a:spcPts val="0"/>
              </a:spcBef>
              <a:spcAft>
                <a:spcPts val="0"/>
              </a:spcAft>
              <a:buSzPts val="1300"/>
              <a:buNone/>
            </a:pPr>
            <a:r>
              <a:rPr lang="es" sz="1600"/>
              <a:t>4)  </a:t>
            </a:r>
            <a:r>
              <a:rPr lang="es" sz="1500"/>
              <a:t>Long Short Term Memory </a:t>
            </a:r>
            <a:r>
              <a:rPr lang="es" sz="1600"/>
              <a:t>(LSTM) -</a:t>
            </a:r>
            <a:endParaRPr sz="1600"/>
          </a:p>
          <a:p>
            <a:pPr marL="457200" lvl="0" indent="0" algn="l" rtl="0">
              <a:lnSpc>
                <a:spcPct val="115000"/>
              </a:lnSpc>
              <a:spcBef>
                <a:spcPts val="0"/>
              </a:spcBef>
              <a:spcAft>
                <a:spcPts val="0"/>
              </a:spcAft>
              <a:buSzPts val="1300"/>
              <a:buNone/>
            </a:pPr>
            <a:r>
              <a:rPr lang="es" sz="1400"/>
              <a:t>LSTM are a special kind of RNN, capable of learning long-term dependencies. The advantage of an LSTM cell compared to a common recurrent unit is its cell memory unit. The cell vector has the ability to encapsulate the notion of forgetting part of its previously-stored memory, as well as to add part of the new information.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aphicFrame>
        <p:nvGraphicFramePr>
          <p:cNvPr id="162" name="Google Shape;162;p20"/>
          <p:cNvGraphicFramePr/>
          <p:nvPr/>
        </p:nvGraphicFramePr>
        <p:xfrm>
          <a:off x="-2" y="632250"/>
          <a:ext cx="9144000" cy="4564368"/>
        </p:xfrm>
        <a:graphic>
          <a:graphicData uri="http://schemas.openxmlformats.org/drawingml/2006/table">
            <a:tbl>
              <a:tblPr>
                <a:gradFill>
                  <a:gsLst>
                    <a:gs pos="0">
                      <a:srgbClr val="9AA9F9"/>
                    </a:gs>
                    <a:gs pos="35000">
                      <a:srgbClr val="B9C2FB"/>
                    </a:gs>
                    <a:gs pos="100000">
                      <a:srgbClr val="E3E6FF"/>
                    </a:gs>
                  </a:gsLst>
                  <a:lin ang="16200000" scaled="0"/>
                </a:gradFill>
                <a:tableStyleId>{09C5B783-D71E-40E2-B86D-BE66497182A4}</a:tableStyleId>
              </a:tblPr>
              <a:tblGrid>
                <a:gridCol w="805450">
                  <a:extLst>
                    <a:ext uri="{9D8B030D-6E8A-4147-A177-3AD203B41FA5}">
                      <a16:colId xmlns:a16="http://schemas.microsoft.com/office/drawing/2014/main" val="20000"/>
                    </a:ext>
                  </a:extLst>
                </a:gridCol>
                <a:gridCol w="1258400">
                  <a:extLst>
                    <a:ext uri="{9D8B030D-6E8A-4147-A177-3AD203B41FA5}">
                      <a16:colId xmlns:a16="http://schemas.microsoft.com/office/drawing/2014/main" val="20001"/>
                    </a:ext>
                  </a:extLst>
                </a:gridCol>
                <a:gridCol w="2065525">
                  <a:extLst>
                    <a:ext uri="{9D8B030D-6E8A-4147-A177-3AD203B41FA5}">
                      <a16:colId xmlns:a16="http://schemas.microsoft.com/office/drawing/2014/main" val="20002"/>
                    </a:ext>
                  </a:extLst>
                </a:gridCol>
                <a:gridCol w="2507450">
                  <a:extLst>
                    <a:ext uri="{9D8B030D-6E8A-4147-A177-3AD203B41FA5}">
                      <a16:colId xmlns:a16="http://schemas.microsoft.com/office/drawing/2014/main" val="20003"/>
                    </a:ext>
                  </a:extLst>
                </a:gridCol>
                <a:gridCol w="2507175">
                  <a:extLst>
                    <a:ext uri="{9D8B030D-6E8A-4147-A177-3AD203B41FA5}">
                      <a16:colId xmlns:a16="http://schemas.microsoft.com/office/drawing/2014/main" val="20004"/>
                    </a:ext>
                  </a:extLst>
                </a:gridCol>
              </a:tblGrid>
              <a:tr h="734750">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a:t>S. No.</a:t>
                      </a:r>
                      <a:endParaRPr sz="1700" b="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dirty="0"/>
                        <a:t>Year</a:t>
                      </a:r>
                      <a:endParaRPr sz="1700" b="1" u="none" strike="noStrike" cap="none" dirty="0">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a:t>Author’s Name</a:t>
                      </a:r>
                      <a:endParaRPr sz="1700" b="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a:t>Methodology</a:t>
                      </a:r>
                      <a:endParaRPr sz="1700" b="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s" sz="1700" u="none" strike="noStrike" cap="none"/>
                        <a:t>Title of the Paper</a:t>
                      </a:r>
                      <a:endParaRPr sz="1700" b="1"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0"/>
                  </a:ext>
                </a:extLst>
              </a:tr>
              <a:tr h="515800">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1.</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2015</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457200" marR="0" lvl="0" indent="0" algn="ctr" rtl="0">
                        <a:lnSpc>
                          <a:spcPct val="115000"/>
                        </a:lnSpc>
                        <a:spcBef>
                          <a:spcPts val="0"/>
                        </a:spcBef>
                        <a:spcAft>
                          <a:spcPts val="0"/>
                        </a:spcAft>
                        <a:buClr>
                          <a:schemeClr val="dk1"/>
                        </a:buClr>
                        <a:buSzPts val="1100"/>
                        <a:buFont typeface="Arial"/>
                        <a:buNone/>
                      </a:pPr>
                      <a:r>
                        <a:rPr lang="es" sz="1600" u="none" strike="noStrike" cap="none"/>
                        <a:t>Vinyals et al</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15000"/>
                        </a:lnSpc>
                        <a:spcBef>
                          <a:spcPts val="0"/>
                        </a:spcBef>
                        <a:spcAft>
                          <a:spcPts val="0"/>
                        </a:spcAft>
                        <a:buClr>
                          <a:schemeClr val="dk1"/>
                        </a:buClr>
                        <a:buSzPts val="1100"/>
                        <a:buFont typeface="Arial"/>
                        <a:buNone/>
                      </a:pPr>
                      <a:r>
                        <a:rPr lang="es" sz="1600" u="none" strike="noStrike" cap="none"/>
                        <a:t>CNN-RNN framework</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457200" marR="0" lvl="0" indent="0" algn="ctr" rtl="0">
                        <a:lnSpc>
                          <a:spcPct val="115000"/>
                        </a:lnSpc>
                        <a:spcBef>
                          <a:spcPts val="0"/>
                        </a:spcBef>
                        <a:spcAft>
                          <a:spcPts val="0"/>
                        </a:spcAft>
                        <a:buClr>
                          <a:schemeClr val="dk1"/>
                        </a:buClr>
                        <a:buSzPts val="1100"/>
                        <a:buFont typeface="Arial"/>
                        <a:buNone/>
                      </a:pPr>
                      <a:r>
                        <a:rPr lang="es" sz="1600" u="none" strike="noStrike" cap="none"/>
                        <a:t>Show and Tell</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1"/>
                  </a:ext>
                </a:extLst>
              </a:tr>
              <a:tr h="849975">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2.</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2015</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457200" marR="0" lvl="0" indent="0" algn="ctr" rtl="0">
                        <a:lnSpc>
                          <a:spcPct val="150000"/>
                        </a:lnSpc>
                        <a:spcBef>
                          <a:spcPts val="0"/>
                        </a:spcBef>
                        <a:spcAft>
                          <a:spcPts val="0"/>
                        </a:spcAft>
                        <a:buClr>
                          <a:schemeClr val="dk1"/>
                        </a:buClr>
                        <a:buSzPts val="1100"/>
                        <a:buFont typeface="Arial"/>
                        <a:buNone/>
                      </a:pPr>
                      <a:r>
                        <a:rPr lang="es" sz="1600" u="none" strike="noStrike" cap="none"/>
                        <a:t>K Xu et al</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Attention Mechanism</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457200" marR="0" lvl="0" indent="0" algn="ctr" rtl="0">
                        <a:lnSpc>
                          <a:spcPct val="150000"/>
                        </a:lnSpc>
                        <a:spcBef>
                          <a:spcPts val="0"/>
                        </a:spcBef>
                        <a:spcAft>
                          <a:spcPts val="0"/>
                        </a:spcAft>
                        <a:buClr>
                          <a:schemeClr val="dk1"/>
                        </a:buClr>
                        <a:buSzPts val="1100"/>
                        <a:buFont typeface="Arial"/>
                        <a:buNone/>
                      </a:pPr>
                      <a:r>
                        <a:rPr lang="es" sz="1600" u="none" strike="noStrike" cap="none"/>
                        <a:t>Show, Attend and Tell</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2"/>
                  </a:ext>
                </a:extLst>
              </a:tr>
              <a:tr h="691275">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3.</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2017</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457200" marR="0" lvl="0" indent="0" algn="ctr" rtl="0">
                        <a:lnSpc>
                          <a:spcPct val="115000"/>
                        </a:lnSpc>
                        <a:spcBef>
                          <a:spcPts val="0"/>
                        </a:spcBef>
                        <a:spcAft>
                          <a:spcPts val="0"/>
                        </a:spcAft>
                        <a:buClr>
                          <a:schemeClr val="dk1"/>
                        </a:buClr>
                        <a:buSzPts val="1100"/>
                        <a:buFont typeface="Arial"/>
                        <a:buNone/>
                      </a:pPr>
                      <a:r>
                        <a:rPr lang="es" sz="1600" u="none" strike="noStrike" cap="none"/>
                        <a:t>Rennie et al</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Reinforcement Learning</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15000"/>
                        </a:lnSpc>
                        <a:spcBef>
                          <a:spcPts val="0"/>
                        </a:spcBef>
                        <a:spcAft>
                          <a:spcPts val="0"/>
                        </a:spcAft>
                        <a:buClr>
                          <a:schemeClr val="dk1"/>
                        </a:buClr>
                        <a:buSzPts val="1100"/>
                        <a:buFont typeface="Arial"/>
                        <a:buNone/>
                      </a:pPr>
                      <a:r>
                        <a:rPr lang="es" sz="1600" u="none" strike="noStrike" cap="none"/>
                        <a:t>Actor-Critic Sequence Training</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3"/>
                  </a:ext>
                </a:extLst>
              </a:tr>
              <a:tr h="951950">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4.</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15000"/>
                        </a:lnSpc>
                        <a:spcBef>
                          <a:spcPts val="0"/>
                        </a:spcBef>
                        <a:spcAft>
                          <a:spcPts val="0"/>
                        </a:spcAft>
                        <a:buClr>
                          <a:schemeClr val="dk1"/>
                        </a:buClr>
                        <a:buSzPts val="1100"/>
                        <a:buFont typeface="Arial"/>
                        <a:buNone/>
                      </a:pPr>
                      <a:r>
                        <a:rPr lang="es" sz="1600" u="none" strike="noStrike" cap="none"/>
                        <a:t>2017</a:t>
                      </a:r>
                      <a:endParaRPr sz="1600" u="none" strike="noStrike" cap="none"/>
                    </a:p>
                    <a:p>
                      <a:pPr marL="0" marR="0" lvl="0" indent="0" algn="ctr" rtl="0">
                        <a:lnSpc>
                          <a:spcPct val="100000"/>
                        </a:lnSpc>
                        <a:spcBef>
                          <a:spcPts val="0"/>
                        </a:spcBef>
                        <a:spcAft>
                          <a:spcPts val="0"/>
                        </a:spcAft>
                        <a:buClr>
                          <a:srgbClr val="000000"/>
                        </a:buClr>
                        <a:buSzPts val="1600"/>
                        <a:buFont typeface="Arial"/>
                        <a:buNone/>
                      </a:pP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457200" marR="0" lvl="0" indent="0" algn="ctr" rtl="0">
                        <a:lnSpc>
                          <a:spcPct val="115000"/>
                        </a:lnSpc>
                        <a:spcBef>
                          <a:spcPts val="0"/>
                        </a:spcBef>
                        <a:spcAft>
                          <a:spcPts val="0"/>
                        </a:spcAft>
                        <a:buClr>
                          <a:schemeClr val="dk1"/>
                        </a:buClr>
                        <a:buSzPts val="1100"/>
                        <a:buFont typeface="Arial"/>
                        <a:buNone/>
                      </a:pPr>
                      <a:r>
                        <a:rPr lang="es" sz="1600" u="none" strike="noStrike" cap="none"/>
                        <a:t>J Li et al</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Adversarial Training</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15000"/>
                        </a:lnSpc>
                        <a:spcBef>
                          <a:spcPts val="0"/>
                        </a:spcBef>
                        <a:spcAft>
                          <a:spcPts val="0"/>
                        </a:spcAft>
                        <a:buClr>
                          <a:schemeClr val="dk1"/>
                        </a:buClr>
                        <a:buSzPts val="1100"/>
                        <a:buFont typeface="Arial"/>
                        <a:buNone/>
                      </a:pPr>
                      <a:r>
                        <a:rPr lang="es" sz="1600" u="none" strike="noStrike" cap="none"/>
                        <a:t>Adversarial Learning for Neural Dialogue Generation</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4"/>
                  </a:ext>
                </a:extLst>
              </a:tr>
              <a:tr h="0">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5.</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t>2018</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15000"/>
                        </a:lnSpc>
                        <a:spcBef>
                          <a:spcPts val="0"/>
                        </a:spcBef>
                        <a:spcAft>
                          <a:spcPts val="0"/>
                        </a:spcAft>
                        <a:buClr>
                          <a:schemeClr val="dk1"/>
                        </a:buClr>
                        <a:buSzPts val="1100"/>
                        <a:buFont typeface="Arial"/>
                        <a:buNone/>
                      </a:pPr>
                      <a:r>
                        <a:rPr lang="es" sz="1600" u="none" strike="noStrike" cap="none"/>
                        <a:t>     Parmar et al</a:t>
                      </a:r>
                      <a:endParaRPr sz="1600" u="none" strike="noStrike" cap="none"/>
                    </a:p>
                    <a:p>
                      <a:pPr marL="0" marR="0" lvl="0" indent="0" algn="ctr" rtl="0">
                        <a:lnSpc>
                          <a:spcPct val="115000"/>
                        </a:lnSpc>
                        <a:spcBef>
                          <a:spcPts val="0"/>
                        </a:spcBef>
                        <a:spcAft>
                          <a:spcPts val="0"/>
                        </a:spcAft>
                        <a:buClr>
                          <a:srgbClr val="000000"/>
                        </a:buClr>
                        <a:buSzPts val="1600"/>
                        <a:buFont typeface="Arial"/>
                        <a:buNone/>
                      </a:pPr>
                      <a:endParaRPr sz="1600" i="1"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s" sz="1600" u="none" strike="noStrike" cap="none"/>
                        <a:t>Transformer Based</a:t>
                      </a:r>
                      <a:endParaRPr sz="1600" u="none" strike="noStrike" cap="none"/>
                    </a:p>
                    <a:p>
                      <a:pPr marL="0" marR="0" lvl="0" indent="0" algn="ctr" rtl="0">
                        <a:lnSpc>
                          <a:spcPct val="100000"/>
                        </a:lnSpc>
                        <a:spcBef>
                          <a:spcPts val="0"/>
                        </a:spcBef>
                        <a:spcAft>
                          <a:spcPts val="0"/>
                        </a:spcAft>
                        <a:buClr>
                          <a:srgbClr val="000000"/>
                        </a:buClr>
                        <a:buSzPts val="1600"/>
                        <a:buFont typeface="Arial"/>
                        <a:buNone/>
                      </a:pPr>
                      <a:r>
                        <a:rPr lang="es" sz="1600" u="none" strike="noStrike" cap="none"/>
                        <a:t>Mechanism</a:t>
                      </a:r>
                      <a:endParaRPr sz="1600" u="none" strike="noStrike" cap="none">
                        <a:solidFill>
                          <a:schemeClr val="lt1"/>
                        </a:solidFill>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15000"/>
                        </a:lnSpc>
                        <a:spcBef>
                          <a:spcPts val="0"/>
                        </a:spcBef>
                        <a:spcAft>
                          <a:spcPts val="0"/>
                        </a:spcAft>
                        <a:buClr>
                          <a:schemeClr val="dk1"/>
                        </a:buClr>
                        <a:buSzPts val="1100"/>
                        <a:buFont typeface="Arial"/>
                        <a:buNone/>
                      </a:pPr>
                      <a:r>
                        <a:rPr lang="es" sz="1600" u="none" strike="noStrike" cap="none" dirty="0"/>
                        <a:t>Image Transformer</a:t>
                      </a:r>
                      <a:endParaRPr sz="1600" u="none" strike="noStrike" cap="none" dirty="0">
                        <a:solidFill>
                          <a:schemeClr val="lt1"/>
                        </a:solidFill>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163" name="Google Shape;163;p20"/>
          <p:cNvSpPr txBox="1"/>
          <p:nvPr/>
        </p:nvSpPr>
        <p:spPr>
          <a:xfrm>
            <a:off x="118775" y="46675"/>
            <a:ext cx="8791800" cy="2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chemeClr val="lt1"/>
                </a:solidFill>
                <a:latin typeface="Montserrat"/>
                <a:ea typeface="Montserrat"/>
                <a:cs typeface="Montserrat"/>
                <a:sym typeface="Montserrat"/>
              </a:rPr>
              <a:t>5. </a:t>
            </a:r>
            <a:r>
              <a:rPr lang="es" sz="2000" b="1">
                <a:solidFill>
                  <a:srgbClr val="FFFFFF"/>
                </a:solidFill>
              </a:rPr>
              <a:t>Existing Approaches/Related Works </a:t>
            </a:r>
            <a:endParaRPr sz="2000" b="1">
              <a:solidFill>
                <a:srgbClr val="FFFFFF"/>
              </a:solidFill>
            </a:endParaRPr>
          </a:p>
          <a:p>
            <a:pPr marL="0" lvl="0" indent="0" algn="l" rtl="0">
              <a:spcBef>
                <a:spcPts val="0"/>
              </a:spcBef>
              <a:spcAft>
                <a:spcPts val="0"/>
              </a:spcAft>
              <a:buClr>
                <a:srgbClr val="000000"/>
              </a:buClr>
              <a:buSzPts val="2400"/>
              <a:buFont typeface="Arial"/>
              <a:buNone/>
            </a:pPr>
            <a:endParaRPr sz="24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1820</Words>
  <Application>Microsoft Office PowerPoint</Application>
  <PresentationFormat>On-screen Show (16:9)</PresentationFormat>
  <Paragraphs>265</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Times New Roman</vt:lpstr>
      <vt:lpstr>Consolas</vt:lpstr>
      <vt:lpstr>Lato</vt:lpstr>
      <vt:lpstr>Montserrat</vt:lpstr>
      <vt:lpstr>Arial</vt:lpstr>
      <vt:lpstr>Focus</vt:lpstr>
      <vt:lpstr>Image Caption Generation</vt:lpstr>
      <vt:lpstr>Contents</vt:lpstr>
      <vt:lpstr>1. Introduction</vt:lpstr>
      <vt:lpstr>PowerPoint Presentation</vt:lpstr>
      <vt:lpstr>2. Pre-requisites</vt:lpstr>
      <vt:lpstr>PowerPoint Presentation</vt:lpstr>
      <vt:lpstr>4. Methodologies</vt:lpstr>
      <vt:lpstr>PowerPoint Presentation</vt:lpstr>
      <vt:lpstr>PowerPoint Presentation</vt:lpstr>
      <vt:lpstr>PowerPoint Presentation</vt:lpstr>
      <vt:lpstr>6.1. Get Dataset</vt:lpstr>
      <vt:lpstr>6.2 Get Dataset</vt:lpstr>
      <vt:lpstr>6.3 Prepare Photo Data</vt:lpstr>
      <vt:lpstr>6.4 Prepare Text Data</vt:lpstr>
      <vt:lpstr>6.5 Load Data</vt:lpstr>
      <vt:lpstr>6.6 Encode Text Data</vt:lpstr>
      <vt:lpstr>6.7.1 Define Model</vt:lpstr>
      <vt:lpstr>6.7.2 Define Model</vt:lpstr>
      <vt:lpstr>6.8.1 Evaluate Model</vt:lpstr>
      <vt:lpstr>6.8.2 BLEU Scores </vt:lpstr>
      <vt:lpstr>6.9 Generate Captions</vt:lpstr>
      <vt:lpstr>PowerPoint Presentation</vt:lpstr>
      <vt:lpstr>7.1 Epoch v/s Accuracy Graph</vt:lpstr>
      <vt:lpstr>8. Applications</vt:lpstr>
      <vt:lpstr>9. Conclusions and Future 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Generation</dc:title>
  <cp:lastModifiedBy>satyankar goel</cp:lastModifiedBy>
  <cp:revision>1</cp:revision>
  <dcterms:modified xsi:type="dcterms:W3CDTF">2024-05-20T20:05:12Z</dcterms:modified>
</cp:coreProperties>
</file>